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95072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1pPr>
    <a:lvl2pPr marL="0" marR="0" indent="3429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2pPr>
    <a:lvl3pPr marL="0" marR="0" indent="6858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3pPr>
    <a:lvl4pPr marL="0" marR="0" indent="10287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4pPr>
    <a:lvl5pPr marL="0" marR="0" indent="13716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5pPr>
    <a:lvl6pPr marL="0" marR="0" indent="22860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6pPr>
    <a:lvl7pPr marL="0" marR="0" indent="27432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7pPr>
    <a:lvl8pPr marL="0" marR="0" indent="32004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8pPr>
    <a:lvl9pPr marL="0" marR="0" indent="36576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15:guide id="1" orient="horz" pos="4320">
          <p15:clr>
            <a:srgbClr val="A4A3A4"/>
          </p15:clr>
        </p15:guide>
        <p15:guide id="2" pos="61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D2E8"/>
          </a:solidFill>
        </a:fill>
      </a:tcStyle>
    </a:wholeTbl>
    <a:band2H>
      <a:tcTxStyle/>
      <a:tcStyle>
        <a:tcBdr/>
        <a:fill>
          <a:solidFill>
            <a:srgbClr val="E6EAF4"/>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D6CB"/>
          </a:solidFill>
        </a:fill>
      </a:tcStyle>
    </a:wholeTbl>
    <a:band2H>
      <a:tcTxStyle/>
      <a:tcStyle>
        <a:tcBdr/>
        <a:fill>
          <a:solidFill>
            <a:srgbClr val="E6ECE7"/>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87"/>
    <p:restoredTop sz="77469" autoAdjust="0"/>
  </p:normalViewPr>
  <p:slideViewPr>
    <p:cSldViewPr snapToGrid="0">
      <p:cViewPr>
        <p:scale>
          <a:sx n="40" d="100"/>
          <a:sy n="40" d="100"/>
        </p:scale>
        <p:origin x="372" y="-102"/>
      </p:cViewPr>
      <p:guideLst>
        <p:guide orient="horz" pos="4320"/>
        <p:guide pos="61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baseline="0"/>
              <a:t>Odds of Satisfaction - Intervention Site vs Control</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Sheet2!$C$1</c:f>
              <c:strCache>
                <c:ptCount val="1"/>
                <c:pt idx="0">
                  <c:v>Odds Ratio</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multiLvlStrRef>
              <c:f>Sheet2!$A$2:$B$20</c:f>
              <c:multiLvlStrCache>
                <c:ptCount val="19"/>
                <c:lvl>
                  <c:pt idx="0">
                    <c:v>Hours the facility is open are adequate</c:v>
                  </c:pt>
                  <c:pt idx="1">
                    <c:v>Level of security not good</c:v>
                  </c:pt>
                  <c:pt idx="2">
                    <c:v>Facility clean</c:v>
                  </c:pt>
                  <c:pt idx="3">
                    <c:v>Health workers are courteous and respectful</c:v>
                  </c:pt>
                  <c:pt idx="4">
                    <c:v>The health workers did a good job of explaining </c:v>
                  </c:pt>
                  <c:pt idx="5">
                    <c:v>Enough privacy</c:v>
                  </c:pt>
                  <c:pt idx="6">
                    <c:v>The health workers are friendly and approachable</c:v>
                  </c:pt>
                  <c:pt idx="7">
                    <c:v>The health workers are easy to make contact with</c:v>
                  </c:pt>
                  <c:pt idx="8">
                    <c:v>The health workers care about your health </c:v>
                  </c:pt>
                  <c:pt idx="9">
                    <c:v>The health workers treat everyone equally</c:v>
                  </c:pt>
                  <c:pt idx="10">
                    <c:v>Laboratory fees reasonable</c:v>
                  </c:pt>
                  <c:pt idx="11">
                    <c:v>Medication fees reasonable</c:v>
                  </c:pt>
                  <c:pt idx="12">
                    <c:v>The health worker spent sufficient time with patient</c:v>
                  </c:pt>
                  <c:pt idx="13">
                    <c:v>Facilities are adequate</c:v>
                  </c:pt>
                  <c:pt idx="14">
                    <c:v>The health workers are extremely thorough</c:v>
                  </c:pt>
                  <c:pt idx="15">
                    <c:v>Trust the skills and abilities of the health workers</c:v>
                  </c:pt>
                  <c:pt idx="16">
                    <c:v>Completely trust the health workers' decisions</c:v>
                  </c:pt>
                  <c:pt idx="17">
                    <c:v>Overall quality of services satisfactory</c:v>
                  </c:pt>
                  <c:pt idx="18">
                    <c:v>All in all, trust the health workers completely</c:v>
                  </c:pt>
                </c:lvl>
                <c:lvl>
                  <c:pt idx="0">
                    <c:v>Physical Access</c:v>
                  </c:pt>
                  <c:pt idx="2">
                    <c:v>Environment</c:v>
                  </c:pt>
                  <c:pt idx="3">
                    <c:v>Respectful Care</c:v>
                  </c:pt>
                  <c:pt idx="10">
                    <c:v>Financial Cost</c:v>
                  </c:pt>
                  <c:pt idx="12">
                    <c:v>Technical Skill</c:v>
                  </c:pt>
                </c:lvl>
              </c:multiLvlStrCache>
            </c:multiLvlStrRef>
          </c:cat>
          <c:val>
            <c:numRef>
              <c:f>Sheet2!$C$2:$C$20</c:f>
              <c:numCache>
                <c:formatCode>General</c:formatCode>
                <c:ptCount val="19"/>
                <c:pt idx="0">
                  <c:v>2.83</c:v>
                </c:pt>
                <c:pt idx="1">
                  <c:v>-0.75</c:v>
                </c:pt>
                <c:pt idx="2" formatCode="0.00">
                  <c:v>1.22</c:v>
                </c:pt>
                <c:pt idx="3">
                  <c:v>2.09</c:v>
                </c:pt>
                <c:pt idx="4">
                  <c:v>2.59</c:v>
                </c:pt>
                <c:pt idx="5">
                  <c:v>3.44</c:v>
                </c:pt>
                <c:pt idx="6">
                  <c:v>3.01</c:v>
                </c:pt>
                <c:pt idx="7">
                  <c:v>4.3899999999999997</c:v>
                </c:pt>
                <c:pt idx="8">
                  <c:v>1.87</c:v>
                </c:pt>
                <c:pt idx="9">
                  <c:v>1.52</c:v>
                </c:pt>
                <c:pt idx="10">
                  <c:v>-0.26</c:v>
                </c:pt>
                <c:pt idx="11" formatCode="0.00">
                  <c:v>-0.2</c:v>
                </c:pt>
                <c:pt idx="12">
                  <c:v>6.47</c:v>
                </c:pt>
                <c:pt idx="13">
                  <c:v>1.26</c:v>
                </c:pt>
                <c:pt idx="14">
                  <c:v>3.28</c:v>
                </c:pt>
                <c:pt idx="15">
                  <c:v>7.57</c:v>
                </c:pt>
                <c:pt idx="16">
                  <c:v>6.11</c:v>
                </c:pt>
                <c:pt idx="17">
                  <c:v>2.31</c:v>
                </c:pt>
                <c:pt idx="18">
                  <c:v>2.46</c:v>
                </c:pt>
              </c:numCache>
            </c:numRef>
          </c:val>
          <c:extLst>
            <c:ext xmlns:c16="http://schemas.microsoft.com/office/drawing/2014/chart" uri="{C3380CC4-5D6E-409C-BE32-E72D297353CC}">
              <c16:uniqueId val="{00000000-2F5C-4C2B-B342-F8F6D6435D50}"/>
            </c:ext>
          </c:extLst>
        </c:ser>
        <c:dLbls>
          <c:dLblPos val="inEnd"/>
          <c:showLegendKey val="0"/>
          <c:showVal val="1"/>
          <c:showCatName val="0"/>
          <c:showSerName val="0"/>
          <c:showPercent val="0"/>
          <c:showBubbleSize val="0"/>
        </c:dLbls>
        <c:gapWidth val="65"/>
        <c:axId val="443020464"/>
        <c:axId val="443021776"/>
      </c:barChart>
      <c:catAx>
        <c:axId val="44302046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43021776"/>
        <c:crosses val="autoZero"/>
        <c:auto val="1"/>
        <c:lblAlgn val="ctr"/>
        <c:lblOffset val="100"/>
        <c:noMultiLvlLbl val="0"/>
      </c:catAx>
      <c:valAx>
        <c:axId val="4430217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4302046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8" name="Shape 208"/>
          <p:cNvSpPr>
            <a:spLocks noGrp="1" noRot="1" noChangeAspect="1"/>
          </p:cNvSpPr>
          <p:nvPr>
            <p:ph type="sldImg"/>
          </p:nvPr>
        </p:nvSpPr>
        <p:spPr>
          <a:xfrm>
            <a:off x="1143000" y="685800"/>
            <a:ext cx="4572000" cy="3429000"/>
          </a:xfrm>
          <a:prstGeom prst="rect">
            <a:avLst/>
          </a:prstGeom>
        </p:spPr>
        <p:txBody>
          <a:bodyPr/>
          <a:lstStyle/>
          <a:p>
            <a:endParaRPr/>
          </a:p>
        </p:txBody>
      </p:sp>
      <p:sp>
        <p:nvSpPr>
          <p:cNvPr id="209" name="Shape 2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168400" latinLnBrk="0">
      <a:defRPr sz="1400">
        <a:latin typeface="+mn-lt"/>
        <a:ea typeface="+mn-ea"/>
        <a:cs typeface="+mn-cs"/>
        <a:sym typeface="Arial"/>
      </a:defRPr>
    </a:lvl1pPr>
    <a:lvl2pPr indent="228600" defTabSz="1168400" latinLnBrk="0">
      <a:defRPr sz="1400">
        <a:latin typeface="+mn-lt"/>
        <a:ea typeface="+mn-ea"/>
        <a:cs typeface="+mn-cs"/>
        <a:sym typeface="Arial"/>
      </a:defRPr>
    </a:lvl2pPr>
    <a:lvl3pPr indent="457200" defTabSz="1168400" latinLnBrk="0">
      <a:defRPr sz="1400">
        <a:latin typeface="+mn-lt"/>
        <a:ea typeface="+mn-ea"/>
        <a:cs typeface="+mn-cs"/>
        <a:sym typeface="Arial"/>
      </a:defRPr>
    </a:lvl3pPr>
    <a:lvl4pPr indent="685800" defTabSz="1168400" latinLnBrk="0">
      <a:defRPr sz="1400">
        <a:latin typeface="+mn-lt"/>
        <a:ea typeface="+mn-ea"/>
        <a:cs typeface="+mn-cs"/>
        <a:sym typeface="Arial"/>
      </a:defRPr>
    </a:lvl4pPr>
    <a:lvl5pPr indent="914400" defTabSz="1168400" latinLnBrk="0">
      <a:defRPr sz="1400">
        <a:latin typeface="+mn-lt"/>
        <a:ea typeface="+mn-ea"/>
        <a:cs typeface="+mn-cs"/>
        <a:sym typeface="Arial"/>
      </a:defRPr>
    </a:lvl5pPr>
    <a:lvl6pPr indent="1143000" defTabSz="1168400" latinLnBrk="0">
      <a:defRPr sz="1400">
        <a:latin typeface="+mn-lt"/>
        <a:ea typeface="+mn-ea"/>
        <a:cs typeface="+mn-cs"/>
        <a:sym typeface="Arial"/>
      </a:defRPr>
    </a:lvl6pPr>
    <a:lvl7pPr indent="1371600" defTabSz="1168400" latinLnBrk="0">
      <a:defRPr sz="1400">
        <a:latin typeface="+mn-lt"/>
        <a:ea typeface="+mn-ea"/>
        <a:cs typeface="+mn-cs"/>
        <a:sym typeface="Arial"/>
      </a:defRPr>
    </a:lvl7pPr>
    <a:lvl8pPr indent="1600200" defTabSz="1168400" latinLnBrk="0">
      <a:defRPr sz="1400">
        <a:latin typeface="+mn-lt"/>
        <a:ea typeface="+mn-ea"/>
        <a:cs typeface="+mn-cs"/>
        <a:sym typeface="Arial"/>
      </a:defRPr>
    </a:lvl8pPr>
    <a:lvl9pPr indent="1828800" defTabSz="11684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noRot="1" noChangeAspect="1"/>
          </p:cNvSpPr>
          <p:nvPr>
            <p:ph type="sldImg"/>
          </p:nvPr>
        </p:nvSpPr>
        <p:spPr>
          <a:xfrm>
            <a:off x="990600" y="685800"/>
            <a:ext cx="4876800" cy="3429000"/>
          </a:xfrm>
          <a:prstGeom prst="rect">
            <a:avLst/>
          </a:prstGeom>
        </p:spPr>
        <p:txBody>
          <a:bodyPr/>
          <a:lstStyle/>
          <a:p>
            <a:endParaRPr/>
          </a:p>
        </p:txBody>
      </p:sp>
      <p:sp>
        <p:nvSpPr>
          <p:cNvPr id="227" name="Shape 227"/>
          <p:cNvSpPr>
            <a:spLocks noGrp="1"/>
          </p:cNvSpPr>
          <p:nvPr>
            <p:ph type="body" sz="quarter" idx="1"/>
          </p:nvPr>
        </p:nvSpPr>
        <p:spPr>
          <a:prstGeom prst="rect">
            <a:avLst/>
          </a:prstGeom>
        </p:spPr>
        <p:txBody>
          <a:bodyPr/>
          <a:lstStyle>
            <a:lvl1pPr defTabSz="457200">
              <a:defRPr sz="800"/>
            </a:lvl1p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463675" y="4260850"/>
            <a:ext cx="16579850" cy="2940050"/>
          </a:xfrm>
          <a:prstGeom prst="rect">
            <a:avLst/>
          </a:prstGeom>
        </p:spPr>
        <p:txBody>
          <a:bodyPr/>
          <a:lstStyle/>
          <a:p>
            <a:r>
              <a:t>Title Text</a:t>
            </a:r>
          </a:p>
        </p:txBody>
      </p:sp>
      <p:sp>
        <p:nvSpPr>
          <p:cNvPr id="12" name="Body Level One…"/>
          <p:cNvSpPr txBox="1">
            <a:spLocks noGrp="1"/>
          </p:cNvSpPr>
          <p:nvPr>
            <p:ph type="body" sz="quarter" idx="1"/>
          </p:nvPr>
        </p:nvSpPr>
        <p:spPr>
          <a:xfrm>
            <a:off x="2925763" y="7772400"/>
            <a:ext cx="13655676" cy="3505200"/>
          </a:xfrm>
          <a:prstGeom prst="rect">
            <a:avLst/>
          </a:prstGeom>
        </p:spPr>
        <p:txBody>
          <a:bodyPr/>
          <a:lstStyle>
            <a:lvl1pPr marL="0" indent="0" algn="ctr"/>
            <a:lvl2pPr marL="0" indent="457200" algn="ctr"/>
            <a:lvl3pPr marL="0" indent="914400" algn="ctr"/>
            <a:lvl4pPr marL="0" indent="1371600" algn="ctr"/>
            <a:lvl5pPr marL="0" indent="1828800" algn="ct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el und vertikaler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kaler Titel u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14143037" y="549275"/>
            <a:ext cx="4389438" cy="11703050"/>
          </a:xfrm>
          <a:prstGeom prst="rect">
            <a:avLst/>
          </a:prstGeom>
        </p:spPr>
        <p:txBody>
          <a:bodyPr/>
          <a:lstStyle/>
          <a:p>
            <a:r>
              <a:t>Title Text</a:t>
            </a:r>
          </a:p>
        </p:txBody>
      </p:sp>
      <p:sp>
        <p:nvSpPr>
          <p:cNvPr id="102" name="Body Level One…"/>
          <p:cNvSpPr txBox="1">
            <a:spLocks noGrp="1"/>
          </p:cNvSpPr>
          <p:nvPr>
            <p:ph type="body" idx="1"/>
          </p:nvPr>
        </p:nvSpPr>
        <p:spPr>
          <a:xfrm>
            <a:off x="974725" y="549275"/>
            <a:ext cx="13015913" cy="1170305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elfolie">
    <p:spTree>
      <p:nvGrpSpPr>
        <p:cNvPr id="1" name=""/>
        <p:cNvGrpSpPr/>
        <p:nvPr/>
      </p:nvGrpSpPr>
      <p:grpSpPr>
        <a:xfrm>
          <a:off x="0" y="0"/>
          <a:ext cx="0" cy="0"/>
          <a:chOff x="0" y="0"/>
          <a:chExt cx="0" cy="0"/>
        </a:xfrm>
      </p:grpSpPr>
      <p:sp>
        <p:nvSpPr>
          <p:cNvPr id="110" name="Title Text"/>
          <p:cNvSpPr txBox="1">
            <a:spLocks noGrp="1"/>
          </p:cNvSpPr>
          <p:nvPr>
            <p:ph type="title"/>
          </p:nvPr>
        </p:nvSpPr>
        <p:spPr>
          <a:xfrm>
            <a:off x="1463675" y="4260850"/>
            <a:ext cx="16579850" cy="2940050"/>
          </a:xfrm>
          <a:prstGeom prst="rect">
            <a:avLst/>
          </a:prstGeom>
        </p:spPr>
        <p:txBody>
          <a:bodyPr/>
          <a:lstStyle/>
          <a:p>
            <a:r>
              <a:t>Title Text</a:t>
            </a:r>
          </a:p>
        </p:txBody>
      </p:sp>
      <p:sp>
        <p:nvSpPr>
          <p:cNvPr id="111" name="Body Level One…"/>
          <p:cNvSpPr txBox="1">
            <a:spLocks noGrp="1"/>
          </p:cNvSpPr>
          <p:nvPr>
            <p:ph type="body" sz="quarter" idx="1"/>
          </p:nvPr>
        </p:nvSpPr>
        <p:spPr>
          <a:xfrm>
            <a:off x="2925763" y="7772400"/>
            <a:ext cx="13655676" cy="3505200"/>
          </a:xfrm>
          <a:prstGeom prst="rect">
            <a:avLst/>
          </a:prstGeom>
        </p:spPr>
        <p:txBody>
          <a:bodyPr/>
          <a:lstStyle>
            <a:lvl1pPr marL="0" indent="0" algn="ctr"/>
            <a:lvl2pPr marL="0" indent="457200" algn="ctr"/>
            <a:lvl3pPr marL="0" indent="914400" algn="ctr"/>
            <a:lvl4pPr marL="0" indent="1371600" algn="ctr"/>
            <a:lvl5pPr marL="0" indent="1828800" algn="ctr"/>
          </a:lstStyle>
          <a:p>
            <a:r>
              <a:t>Body Level One</a:t>
            </a:r>
          </a:p>
          <a:p>
            <a:pPr lvl="1"/>
            <a:r>
              <a:t>Body Level Two</a:t>
            </a:r>
          </a:p>
          <a:p>
            <a:pPr lvl="2"/>
            <a:r>
              <a:t>Body Level Three</a:t>
            </a:r>
          </a:p>
          <a:p>
            <a:pPr lvl="3"/>
            <a:r>
              <a:t>Body Level Four</a:t>
            </a:r>
          </a:p>
          <a:p>
            <a:pPr lvl="4"/>
            <a:r>
              <a:t>Body Level Five</a:t>
            </a:r>
          </a:p>
        </p:txBody>
      </p:sp>
      <p:sp>
        <p:nvSpPr>
          <p:cNvPr id="11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el und Inhalt">
    <p:spTree>
      <p:nvGrpSpPr>
        <p:cNvPr id="1" name=""/>
        <p:cNvGrpSpPr/>
        <p:nvPr/>
      </p:nvGrpSpPr>
      <p:grpSpPr>
        <a:xfrm>
          <a:off x="0" y="0"/>
          <a:ext cx="0" cy="0"/>
          <a:chOff x="0" y="0"/>
          <a:chExt cx="0" cy="0"/>
        </a:xfrm>
      </p:grpSpPr>
      <p:sp>
        <p:nvSpPr>
          <p:cNvPr id="119" name="Title Text"/>
          <p:cNvSpPr txBox="1">
            <a:spLocks noGrp="1"/>
          </p:cNvSpPr>
          <p:nvPr>
            <p:ph type="title"/>
          </p:nvPr>
        </p:nvSpPr>
        <p:spPr>
          <a:prstGeom prst="rect">
            <a:avLst/>
          </a:prstGeom>
        </p:spPr>
        <p:txBody>
          <a:bodyPr/>
          <a:lstStyle/>
          <a:p>
            <a:r>
              <a:t>Title Text</a:t>
            </a:r>
          </a:p>
        </p:txBody>
      </p:sp>
      <p:sp>
        <p:nvSpPr>
          <p:cNvPr id="120"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Abschnittsüberschrift">
    <p:spTree>
      <p:nvGrpSpPr>
        <p:cNvPr id="1" name=""/>
        <p:cNvGrpSpPr/>
        <p:nvPr/>
      </p:nvGrpSpPr>
      <p:grpSpPr>
        <a:xfrm>
          <a:off x="0" y="0"/>
          <a:ext cx="0" cy="0"/>
          <a:chOff x="0" y="0"/>
          <a:chExt cx="0" cy="0"/>
        </a:xfrm>
      </p:grpSpPr>
      <p:sp>
        <p:nvSpPr>
          <p:cNvPr id="128" name="Title Text"/>
          <p:cNvSpPr txBox="1">
            <a:spLocks noGrp="1"/>
          </p:cNvSpPr>
          <p:nvPr>
            <p:ph type="title"/>
          </p:nvPr>
        </p:nvSpPr>
        <p:spPr>
          <a:xfrm>
            <a:off x="1541462" y="8813800"/>
            <a:ext cx="16579851" cy="2724150"/>
          </a:xfrm>
          <a:prstGeom prst="rect">
            <a:avLst/>
          </a:prstGeom>
        </p:spPr>
        <p:txBody>
          <a:bodyPr/>
          <a:lstStyle>
            <a:lvl1pPr>
              <a:defRPr sz="4000" b="1" cap="all"/>
            </a:lvl1pPr>
          </a:lstStyle>
          <a:p>
            <a:r>
              <a:t>Title Text</a:t>
            </a:r>
          </a:p>
        </p:txBody>
      </p:sp>
      <p:sp>
        <p:nvSpPr>
          <p:cNvPr id="129" name="Body Level One…"/>
          <p:cNvSpPr txBox="1">
            <a:spLocks noGrp="1"/>
          </p:cNvSpPr>
          <p:nvPr>
            <p:ph type="body" sz="quarter" idx="1"/>
          </p:nvPr>
        </p:nvSpPr>
        <p:spPr>
          <a:xfrm>
            <a:off x="1541462" y="5813425"/>
            <a:ext cx="16579851" cy="3000375"/>
          </a:xfrm>
          <a:prstGeom prst="rect">
            <a:avLst/>
          </a:prstGeom>
        </p:spPr>
        <p:txBody>
          <a:bodyPr anchor="b"/>
          <a:lstStyle>
            <a:lvl1pPr marL="0" indent="0">
              <a:defRPr sz="2000"/>
            </a:lvl1pPr>
            <a:lvl2pPr marL="0" indent="457200">
              <a:defRPr sz="2000"/>
            </a:lvl2pPr>
            <a:lvl3pPr marL="0" indent="914400">
              <a:defRPr sz="2000"/>
            </a:lvl3pPr>
            <a:lvl4pPr marL="0" indent="1371600">
              <a:defRPr sz="2000"/>
            </a:lvl4pPr>
            <a:lvl5pPr marL="0" indent="1828800">
              <a:defRPr sz="2000"/>
            </a:lvl5pPr>
          </a:lstStyle>
          <a:p>
            <a:r>
              <a:t>Body Level One</a:t>
            </a:r>
          </a:p>
          <a:p>
            <a:pPr lvl="1"/>
            <a:r>
              <a:t>Body Level Two</a:t>
            </a:r>
          </a:p>
          <a:p>
            <a:pPr lvl="2"/>
            <a:r>
              <a:t>Body Level Three</a:t>
            </a:r>
          </a:p>
          <a:p>
            <a:pPr lvl="3"/>
            <a:r>
              <a:t>Body Level Four</a:t>
            </a:r>
          </a:p>
          <a:p>
            <a:pPr lvl="4"/>
            <a:r>
              <a:t>Body Level Five</a:t>
            </a:r>
          </a:p>
        </p:txBody>
      </p:sp>
      <p:sp>
        <p:nvSpPr>
          <p:cNvPr id="13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Zwei Inhalte">
    <p:spTree>
      <p:nvGrpSpPr>
        <p:cNvPr id="1" name=""/>
        <p:cNvGrpSpPr/>
        <p:nvPr/>
      </p:nvGrpSpPr>
      <p:grpSpPr>
        <a:xfrm>
          <a:off x="0" y="0"/>
          <a:ext cx="0" cy="0"/>
          <a:chOff x="0" y="0"/>
          <a:chExt cx="0" cy="0"/>
        </a:xfrm>
      </p:grpSpPr>
      <p:sp>
        <p:nvSpPr>
          <p:cNvPr id="137" name="Title Text"/>
          <p:cNvSpPr txBox="1">
            <a:spLocks noGrp="1"/>
          </p:cNvSpPr>
          <p:nvPr>
            <p:ph type="title"/>
          </p:nvPr>
        </p:nvSpPr>
        <p:spPr>
          <a:prstGeom prst="rect">
            <a:avLst/>
          </a:prstGeom>
        </p:spPr>
        <p:txBody>
          <a:bodyPr/>
          <a:lstStyle/>
          <a:p>
            <a:r>
              <a:t>Title Text</a:t>
            </a:r>
          </a:p>
        </p:txBody>
      </p:sp>
      <p:sp>
        <p:nvSpPr>
          <p:cNvPr id="138" name="Body Level One…"/>
          <p:cNvSpPr txBox="1">
            <a:spLocks noGrp="1"/>
          </p:cNvSpPr>
          <p:nvPr>
            <p:ph type="body" sz="half" idx="1"/>
          </p:nvPr>
        </p:nvSpPr>
        <p:spPr>
          <a:xfrm>
            <a:off x="974725" y="3200400"/>
            <a:ext cx="8702675" cy="9051925"/>
          </a:xfrm>
          <a:prstGeom prst="rect">
            <a:avLst/>
          </a:prstGeom>
        </p:spPr>
        <p:txBody>
          <a:bodyPr/>
          <a:lstStyle>
            <a:lvl1pPr>
              <a:defRPr sz="2800"/>
            </a:lvl1pPr>
            <a:lvl2pPr>
              <a:defRPr sz="2800"/>
            </a:lvl2pPr>
            <a:lvl3pPr>
              <a:defRPr sz="2800"/>
            </a:lvl3pPr>
            <a:lvl4pPr>
              <a:defRPr sz="2800"/>
            </a:lvl4pPr>
            <a:lvl5pPr>
              <a:defRPr sz="2800"/>
            </a:lvl5pPr>
          </a:lstStyle>
          <a:p>
            <a:r>
              <a:t>Body Level One</a:t>
            </a:r>
          </a:p>
          <a:p>
            <a:pPr lvl="1"/>
            <a:r>
              <a:t>Body Level Two</a:t>
            </a:r>
          </a:p>
          <a:p>
            <a:pPr lvl="2"/>
            <a:r>
              <a:t>Body Level Three</a:t>
            </a:r>
          </a:p>
          <a:p>
            <a:pPr lvl="3"/>
            <a:r>
              <a:t>Body Level Four</a:t>
            </a:r>
          </a:p>
          <a:p>
            <a:pPr lvl="4"/>
            <a:r>
              <a:t>Body Level Five</a:t>
            </a:r>
          </a:p>
        </p:txBody>
      </p:sp>
      <p:sp>
        <p:nvSpPr>
          <p:cNvPr id="13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ergleich">
    <p:spTree>
      <p:nvGrpSpPr>
        <p:cNvPr id="1" name=""/>
        <p:cNvGrpSpPr/>
        <p:nvPr/>
      </p:nvGrpSpPr>
      <p:grpSpPr>
        <a:xfrm>
          <a:off x="0" y="0"/>
          <a:ext cx="0" cy="0"/>
          <a:chOff x="0" y="0"/>
          <a:chExt cx="0" cy="0"/>
        </a:xfrm>
      </p:grpSpPr>
      <p:sp>
        <p:nvSpPr>
          <p:cNvPr id="146" name="Title Text"/>
          <p:cNvSpPr txBox="1">
            <a:spLocks noGrp="1"/>
          </p:cNvSpPr>
          <p:nvPr>
            <p:ph type="title"/>
          </p:nvPr>
        </p:nvSpPr>
        <p:spPr>
          <a:prstGeom prst="rect">
            <a:avLst/>
          </a:prstGeom>
        </p:spPr>
        <p:txBody>
          <a:bodyPr/>
          <a:lstStyle/>
          <a:p>
            <a:r>
              <a:t>Title Text</a:t>
            </a:r>
          </a:p>
        </p:txBody>
      </p:sp>
      <p:sp>
        <p:nvSpPr>
          <p:cNvPr id="147" name="Body Level One…"/>
          <p:cNvSpPr txBox="1">
            <a:spLocks noGrp="1"/>
          </p:cNvSpPr>
          <p:nvPr>
            <p:ph type="body" sz="quarter" idx="1"/>
          </p:nvPr>
        </p:nvSpPr>
        <p:spPr>
          <a:xfrm>
            <a:off x="974725" y="3070225"/>
            <a:ext cx="8620125" cy="1279525"/>
          </a:xfrm>
          <a:prstGeom prst="rect">
            <a:avLst/>
          </a:prstGeom>
        </p:spPr>
        <p:txBody>
          <a:bodyPr anchor="b"/>
          <a:lstStyle>
            <a:lvl1pPr marL="0" indent="0">
              <a:defRPr sz="2400" b="1"/>
            </a:lvl1pPr>
            <a:lvl2pPr marL="0" indent="457200">
              <a:defRPr sz="2400" b="1"/>
            </a:lvl2pPr>
            <a:lvl3pPr marL="0" indent="914400">
              <a:defRPr sz="2400" b="1"/>
            </a:lvl3pPr>
            <a:lvl4pPr marL="0" indent="1371600">
              <a:defRPr sz="2400" b="1"/>
            </a:lvl4pPr>
            <a:lvl5pPr marL="0" indent="1828800">
              <a:defRPr sz="2400" b="1"/>
            </a:lvl5pPr>
          </a:lstStyle>
          <a:p>
            <a:r>
              <a:t>Body Level One</a:t>
            </a:r>
          </a:p>
          <a:p>
            <a:pPr lvl="1"/>
            <a:r>
              <a:t>Body Level Two</a:t>
            </a:r>
          </a:p>
          <a:p>
            <a:pPr lvl="2"/>
            <a:r>
              <a:t>Body Level Three</a:t>
            </a:r>
          </a:p>
          <a:p>
            <a:pPr lvl="3"/>
            <a:r>
              <a:t>Body Level Four</a:t>
            </a:r>
          </a:p>
          <a:p>
            <a:pPr lvl="4"/>
            <a:r>
              <a:t>Body Level Five</a:t>
            </a:r>
          </a:p>
        </p:txBody>
      </p:sp>
      <p:sp>
        <p:nvSpPr>
          <p:cNvPr id="148" name="Textplatzhalter 4"/>
          <p:cNvSpPr>
            <a:spLocks noGrp="1"/>
          </p:cNvSpPr>
          <p:nvPr>
            <p:ph type="body" sz="quarter" idx="13"/>
          </p:nvPr>
        </p:nvSpPr>
        <p:spPr>
          <a:xfrm>
            <a:off x="9909175" y="3070225"/>
            <a:ext cx="8623300" cy="1279525"/>
          </a:xfrm>
          <a:prstGeom prst="rect">
            <a:avLst/>
          </a:prstGeom>
        </p:spPr>
        <p:txBody>
          <a:bodyPr anchor="b"/>
          <a:lstStyle/>
          <a:p>
            <a:pPr marL="0" indent="0">
              <a:defRPr sz="2400" b="1"/>
            </a:pPr>
            <a:endParaRPr/>
          </a:p>
        </p:txBody>
      </p:sp>
      <p:sp>
        <p:nvSpPr>
          <p:cNvPr id="14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Nur Titel">
    <p:spTree>
      <p:nvGrpSpPr>
        <p:cNvPr id="1" name=""/>
        <p:cNvGrpSpPr/>
        <p:nvPr/>
      </p:nvGrpSpPr>
      <p:grpSpPr>
        <a:xfrm>
          <a:off x="0" y="0"/>
          <a:ext cx="0" cy="0"/>
          <a:chOff x="0" y="0"/>
          <a:chExt cx="0" cy="0"/>
        </a:xfrm>
      </p:grpSpPr>
      <p:sp>
        <p:nvSpPr>
          <p:cNvPr id="156" name="Title Text"/>
          <p:cNvSpPr txBox="1">
            <a:spLocks noGrp="1"/>
          </p:cNvSpPr>
          <p:nvPr>
            <p:ph type="title"/>
          </p:nvPr>
        </p:nvSpPr>
        <p:spPr>
          <a:prstGeom prst="rect">
            <a:avLst/>
          </a:prstGeom>
        </p:spPr>
        <p:txBody>
          <a:bodyPr/>
          <a:lstStyle/>
          <a:p>
            <a:r>
              <a:t>Title Text</a:t>
            </a:r>
          </a:p>
        </p:txBody>
      </p:sp>
      <p:sp>
        <p:nvSpPr>
          <p:cNvPr id="157"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Leer">
    <p:spTree>
      <p:nvGrpSpPr>
        <p:cNvPr id="1" name=""/>
        <p:cNvGrpSpPr/>
        <p:nvPr/>
      </p:nvGrpSpPr>
      <p:grpSpPr>
        <a:xfrm>
          <a:off x="0" y="0"/>
          <a:ext cx="0" cy="0"/>
          <a:chOff x="0" y="0"/>
          <a:chExt cx="0" cy="0"/>
        </a:xfrm>
      </p:grpSpPr>
      <p:sp>
        <p:nvSpPr>
          <p:cNvPr id="16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Inhalt mit Beschriftung">
    <p:spTree>
      <p:nvGrpSpPr>
        <p:cNvPr id="1" name=""/>
        <p:cNvGrpSpPr/>
        <p:nvPr/>
      </p:nvGrpSpPr>
      <p:grpSpPr>
        <a:xfrm>
          <a:off x="0" y="0"/>
          <a:ext cx="0" cy="0"/>
          <a:chOff x="0" y="0"/>
          <a:chExt cx="0" cy="0"/>
        </a:xfrm>
      </p:grpSpPr>
      <p:sp>
        <p:nvSpPr>
          <p:cNvPr id="171" name="Title Text"/>
          <p:cNvSpPr txBox="1">
            <a:spLocks noGrp="1"/>
          </p:cNvSpPr>
          <p:nvPr>
            <p:ph type="title"/>
          </p:nvPr>
        </p:nvSpPr>
        <p:spPr>
          <a:xfrm>
            <a:off x="974725" y="546100"/>
            <a:ext cx="6418263" cy="2324100"/>
          </a:xfrm>
          <a:prstGeom prst="rect">
            <a:avLst/>
          </a:prstGeom>
        </p:spPr>
        <p:txBody>
          <a:bodyPr anchor="b"/>
          <a:lstStyle>
            <a:lvl1pPr>
              <a:defRPr sz="2000" b="1"/>
            </a:lvl1pPr>
          </a:lstStyle>
          <a:p>
            <a:r>
              <a:t>Title Text</a:t>
            </a:r>
          </a:p>
        </p:txBody>
      </p:sp>
      <p:sp>
        <p:nvSpPr>
          <p:cNvPr id="172" name="Body Level One…"/>
          <p:cNvSpPr txBox="1">
            <a:spLocks noGrp="1"/>
          </p:cNvSpPr>
          <p:nvPr>
            <p:ph type="body" idx="1"/>
          </p:nvPr>
        </p:nvSpPr>
        <p:spPr>
          <a:xfrm>
            <a:off x="7626350" y="546100"/>
            <a:ext cx="10906125" cy="11706225"/>
          </a:xfrm>
          <a:prstGeom prst="rect">
            <a:avLst/>
          </a:prstGeom>
        </p:spPr>
        <p:txBody>
          <a:bodyPr/>
          <a:lstStyle>
            <a:lvl1pPr>
              <a:defRPr sz="3200"/>
            </a:lvl1pPr>
            <a:lvl2pPr>
              <a:defRPr sz="3200"/>
            </a:lvl2pPr>
            <a:lvl3pPr>
              <a:defRPr sz="3200"/>
            </a:lvl3pPr>
            <a:lvl4pPr>
              <a:defRPr sz="3200"/>
            </a:lvl4pPr>
            <a:lvl5pPr>
              <a:defRPr sz="3200"/>
            </a:lvl5pPr>
          </a:lstStyle>
          <a:p>
            <a:r>
              <a:t>Body Level One</a:t>
            </a:r>
          </a:p>
          <a:p>
            <a:pPr lvl="1"/>
            <a:r>
              <a:t>Body Level Two</a:t>
            </a:r>
          </a:p>
          <a:p>
            <a:pPr lvl="2"/>
            <a:r>
              <a:t>Body Level Three</a:t>
            </a:r>
          </a:p>
          <a:p>
            <a:pPr lvl="3"/>
            <a:r>
              <a:t>Body Level Four</a:t>
            </a:r>
          </a:p>
          <a:p>
            <a:pPr lvl="4"/>
            <a:r>
              <a:t>Body Level Five</a:t>
            </a:r>
          </a:p>
        </p:txBody>
      </p:sp>
      <p:sp>
        <p:nvSpPr>
          <p:cNvPr id="173" name="Textplatzhalter 3"/>
          <p:cNvSpPr>
            <a:spLocks noGrp="1"/>
          </p:cNvSpPr>
          <p:nvPr>
            <p:ph type="body" sz="half" idx="13"/>
          </p:nvPr>
        </p:nvSpPr>
        <p:spPr>
          <a:xfrm>
            <a:off x="974724" y="2870200"/>
            <a:ext cx="6418265" cy="9382125"/>
          </a:xfrm>
          <a:prstGeom prst="rect">
            <a:avLst/>
          </a:prstGeom>
        </p:spPr>
        <p:txBody>
          <a:bodyPr/>
          <a:lstStyle/>
          <a:p>
            <a:pPr marL="0" indent="0">
              <a:defRPr sz="1400"/>
            </a:pPr>
            <a:endParaRPr/>
          </a:p>
        </p:txBody>
      </p:sp>
      <p:sp>
        <p:nvSpPr>
          <p:cNvPr id="17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und Inhal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Bild mit Beschriftung">
    <p:spTree>
      <p:nvGrpSpPr>
        <p:cNvPr id="1" name=""/>
        <p:cNvGrpSpPr/>
        <p:nvPr/>
      </p:nvGrpSpPr>
      <p:grpSpPr>
        <a:xfrm>
          <a:off x="0" y="0"/>
          <a:ext cx="0" cy="0"/>
          <a:chOff x="0" y="0"/>
          <a:chExt cx="0" cy="0"/>
        </a:xfrm>
      </p:grpSpPr>
      <p:sp>
        <p:nvSpPr>
          <p:cNvPr id="181" name="Title Text"/>
          <p:cNvSpPr txBox="1">
            <a:spLocks noGrp="1"/>
          </p:cNvSpPr>
          <p:nvPr>
            <p:ph type="title"/>
          </p:nvPr>
        </p:nvSpPr>
        <p:spPr>
          <a:xfrm>
            <a:off x="3824287" y="9601200"/>
            <a:ext cx="11703051" cy="1133475"/>
          </a:xfrm>
          <a:prstGeom prst="rect">
            <a:avLst/>
          </a:prstGeom>
        </p:spPr>
        <p:txBody>
          <a:bodyPr anchor="b"/>
          <a:lstStyle>
            <a:lvl1pPr>
              <a:defRPr sz="2000" b="1"/>
            </a:lvl1pPr>
          </a:lstStyle>
          <a:p>
            <a:r>
              <a:t>Title Text</a:t>
            </a:r>
          </a:p>
        </p:txBody>
      </p:sp>
      <p:sp>
        <p:nvSpPr>
          <p:cNvPr id="182" name="Bildplatzhalter 2"/>
          <p:cNvSpPr>
            <a:spLocks noGrp="1"/>
          </p:cNvSpPr>
          <p:nvPr>
            <p:ph type="pic" sz="half" idx="13"/>
          </p:nvPr>
        </p:nvSpPr>
        <p:spPr>
          <a:xfrm>
            <a:off x="3824287" y="1225550"/>
            <a:ext cx="11703051" cy="8229600"/>
          </a:xfrm>
          <a:prstGeom prst="rect">
            <a:avLst/>
          </a:prstGeom>
        </p:spPr>
        <p:txBody>
          <a:bodyPr lIns="91439" rIns="91439">
            <a:noAutofit/>
          </a:bodyPr>
          <a:lstStyle/>
          <a:p>
            <a:endParaRPr/>
          </a:p>
        </p:txBody>
      </p:sp>
      <p:sp>
        <p:nvSpPr>
          <p:cNvPr id="183" name="Body Level One…"/>
          <p:cNvSpPr txBox="1">
            <a:spLocks noGrp="1"/>
          </p:cNvSpPr>
          <p:nvPr>
            <p:ph type="body" sz="quarter" idx="1"/>
          </p:nvPr>
        </p:nvSpPr>
        <p:spPr>
          <a:xfrm>
            <a:off x="3824287" y="10734675"/>
            <a:ext cx="11703051" cy="1609725"/>
          </a:xfrm>
          <a:prstGeom prst="rect">
            <a:avLst/>
          </a:prstGeom>
        </p:spPr>
        <p:txBody>
          <a:bodyPr/>
          <a:lstStyle>
            <a:lvl1pPr marL="0" indent="0">
              <a:defRPr sz="1400"/>
            </a:lvl1pPr>
            <a:lvl2pPr marL="0" indent="457200">
              <a:defRPr sz="1400"/>
            </a:lvl2pPr>
            <a:lvl3pPr marL="0" indent="914400">
              <a:defRPr sz="1400"/>
            </a:lvl3pPr>
            <a:lvl4pPr marL="0" indent="1371600">
              <a:defRPr sz="1400"/>
            </a:lvl4pPr>
            <a:lvl5pPr marL="0" indent="1828800">
              <a:defRPr sz="1400"/>
            </a:lvl5pPr>
          </a:lstStyle>
          <a:p>
            <a:r>
              <a:t>Body Level One</a:t>
            </a:r>
          </a:p>
          <a:p>
            <a:pPr lvl="1"/>
            <a:r>
              <a:t>Body Level Two</a:t>
            </a:r>
          </a:p>
          <a:p>
            <a:pPr lvl="2"/>
            <a:r>
              <a:t>Body Level Three</a:t>
            </a:r>
          </a:p>
          <a:p>
            <a:pPr lvl="3"/>
            <a:r>
              <a:t>Body Level Four</a:t>
            </a:r>
          </a:p>
          <a:p>
            <a:pPr lvl="4"/>
            <a:r>
              <a:t>Body Level Five</a:t>
            </a:r>
          </a:p>
        </p:txBody>
      </p:sp>
      <p:sp>
        <p:nvSpPr>
          <p:cNvPr id="18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el und vertikaler Text">
    <p:spTree>
      <p:nvGrpSpPr>
        <p:cNvPr id="1" name=""/>
        <p:cNvGrpSpPr/>
        <p:nvPr/>
      </p:nvGrpSpPr>
      <p:grpSpPr>
        <a:xfrm>
          <a:off x="0" y="0"/>
          <a:ext cx="0" cy="0"/>
          <a:chOff x="0" y="0"/>
          <a:chExt cx="0" cy="0"/>
        </a:xfrm>
      </p:grpSpPr>
      <p:sp>
        <p:nvSpPr>
          <p:cNvPr id="191" name="Title Text"/>
          <p:cNvSpPr txBox="1">
            <a:spLocks noGrp="1"/>
          </p:cNvSpPr>
          <p:nvPr>
            <p:ph type="title"/>
          </p:nvPr>
        </p:nvSpPr>
        <p:spPr>
          <a:prstGeom prst="rect">
            <a:avLst/>
          </a:prstGeom>
        </p:spPr>
        <p:txBody>
          <a:bodyPr/>
          <a:lstStyle/>
          <a:p>
            <a:r>
              <a:t>Title Text</a:t>
            </a:r>
          </a:p>
        </p:txBody>
      </p:sp>
      <p:sp>
        <p:nvSpPr>
          <p:cNvPr id="19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9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Vertikaler Titel und Text">
    <p:spTree>
      <p:nvGrpSpPr>
        <p:cNvPr id="1" name=""/>
        <p:cNvGrpSpPr/>
        <p:nvPr/>
      </p:nvGrpSpPr>
      <p:grpSpPr>
        <a:xfrm>
          <a:off x="0" y="0"/>
          <a:ext cx="0" cy="0"/>
          <a:chOff x="0" y="0"/>
          <a:chExt cx="0" cy="0"/>
        </a:xfrm>
      </p:grpSpPr>
      <p:sp>
        <p:nvSpPr>
          <p:cNvPr id="200" name="Title Text"/>
          <p:cNvSpPr txBox="1">
            <a:spLocks noGrp="1"/>
          </p:cNvSpPr>
          <p:nvPr>
            <p:ph type="title"/>
          </p:nvPr>
        </p:nvSpPr>
        <p:spPr>
          <a:xfrm>
            <a:off x="14143037" y="549275"/>
            <a:ext cx="4389438" cy="11703050"/>
          </a:xfrm>
          <a:prstGeom prst="rect">
            <a:avLst/>
          </a:prstGeom>
        </p:spPr>
        <p:txBody>
          <a:bodyPr/>
          <a:lstStyle/>
          <a:p>
            <a:r>
              <a:t>Title Text</a:t>
            </a:r>
          </a:p>
        </p:txBody>
      </p:sp>
      <p:sp>
        <p:nvSpPr>
          <p:cNvPr id="201" name="Body Level One…"/>
          <p:cNvSpPr txBox="1">
            <a:spLocks noGrp="1"/>
          </p:cNvSpPr>
          <p:nvPr>
            <p:ph type="body" idx="1"/>
          </p:nvPr>
        </p:nvSpPr>
        <p:spPr>
          <a:xfrm>
            <a:off x="974725" y="549275"/>
            <a:ext cx="13015913" cy="1170305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0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Abschnittsüberschrift">
    <p:spTree>
      <p:nvGrpSpPr>
        <p:cNvPr id="1" name=""/>
        <p:cNvGrpSpPr/>
        <p:nvPr/>
      </p:nvGrpSpPr>
      <p:grpSpPr>
        <a:xfrm>
          <a:off x="0" y="0"/>
          <a:ext cx="0" cy="0"/>
          <a:chOff x="0" y="0"/>
          <a:chExt cx="0" cy="0"/>
        </a:xfrm>
      </p:grpSpPr>
      <p:sp>
        <p:nvSpPr>
          <p:cNvPr id="29" name="Title Text"/>
          <p:cNvSpPr txBox="1">
            <a:spLocks noGrp="1"/>
          </p:cNvSpPr>
          <p:nvPr>
            <p:ph type="title"/>
          </p:nvPr>
        </p:nvSpPr>
        <p:spPr>
          <a:xfrm>
            <a:off x="1541462" y="8813800"/>
            <a:ext cx="16579851" cy="2724150"/>
          </a:xfrm>
          <a:prstGeom prst="rect">
            <a:avLst/>
          </a:prstGeom>
        </p:spPr>
        <p:txBody>
          <a:bodyPr/>
          <a:lstStyle>
            <a:lvl1pPr>
              <a:defRPr sz="4000" b="1" cap="all"/>
            </a:lvl1pPr>
          </a:lstStyle>
          <a:p>
            <a:r>
              <a:t>Title Text</a:t>
            </a:r>
          </a:p>
        </p:txBody>
      </p:sp>
      <p:sp>
        <p:nvSpPr>
          <p:cNvPr id="30" name="Body Level One…"/>
          <p:cNvSpPr txBox="1">
            <a:spLocks noGrp="1"/>
          </p:cNvSpPr>
          <p:nvPr>
            <p:ph type="body" sz="quarter" idx="1"/>
          </p:nvPr>
        </p:nvSpPr>
        <p:spPr>
          <a:xfrm>
            <a:off x="1541462" y="5813425"/>
            <a:ext cx="16579851" cy="3000375"/>
          </a:xfrm>
          <a:prstGeom prst="rect">
            <a:avLst/>
          </a:prstGeom>
        </p:spPr>
        <p:txBody>
          <a:bodyPr anchor="b"/>
          <a:lstStyle>
            <a:lvl1pPr marL="0" indent="0">
              <a:defRPr sz="2000"/>
            </a:lvl1pPr>
            <a:lvl2pPr marL="0" indent="457200">
              <a:defRPr sz="2000"/>
            </a:lvl2pPr>
            <a:lvl3pPr marL="0" indent="914400">
              <a:defRPr sz="2000"/>
            </a:lvl3pPr>
            <a:lvl4pPr marL="0" indent="1371600">
              <a:defRPr sz="2000"/>
            </a:lvl4pPr>
            <a:lvl5pPr marL="0" indent="1828800">
              <a:defRPr sz="2000"/>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Zwei Inhalte">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974725" y="3200400"/>
            <a:ext cx="8702675" cy="9051925"/>
          </a:xfrm>
          <a:prstGeom prst="rect">
            <a:avLst/>
          </a:prstGeom>
        </p:spPr>
        <p:txBody>
          <a:bodyPr/>
          <a:lstStyle>
            <a:lvl1pPr>
              <a:defRPr sz="2800"/>
            </a:lvl1pPr>
            <a:lvl2pPr>
              <a:defRPr sz="2800"/>
            </a:lvl2pPr>
            <a:lvl3pPr>
              <a:defRPr sz="2800"/>
            </a:lvl3pPr>
            <a:lvl4pPr>
              <a:defRPr sz="2800"/>
            </a:lvl4pPr>
            <a:lvl5pPr>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Vergleich">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974725" y="3070225"/>
            <a:ext cx="8620125" cy="1279525"/>
          </a:xfrm>
          <a:prstGeom prst="rect">
            <a:avLst/>
          </a:prstGeom>
        </p:spPr>
        <p:txBody>
          <a:bodyPr anchor="b"/>
          <a:lstStyle>
            <a:lvl1pPr marL="0" indent="0">
              <a:defRPr sz="2400" b="1"/>
            </a:lvl1pPr>
            <a:lvl2pPr marL="0" indent="457200">
              <a:defRPr sz="2400" b="1"/>
            </a:lvl2pPr>
            <a:lvl3pPr marL="0" indent="914400">
              <a:defRPr sz="2400" b="1"/>
            </a:lvl3pPr>
            <a:lvl4pPr marL="0" indent="1371600">
              <a:defRPr sz="2400" b="1"/>
            </a:lvl4pPr>
            <a:lvl5pPr marL="0" indent="1828800">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platzhalter 4"/>
          <p:cNvSpPr>
            <a:spLocks noGrp="1"/>
          </p:cNvSpPr>
          <p:nvPr>
            <p:ph type="body" sz="quarter" idx="13"/>
          </p:nvPr>
        </p:nvSpPr>
        <p:spPr>
          <a:xfrm>
            <a:off x="9909175" y="3070225"/>
            <a:ext cx="8623300" cy="1279525"/>
          </a:xfrm>
          <a:prstGeom prst="rect">
            <a:avLst/>
          </a:prstGeom>
        </p:spPr>
        <p:txBody>
          <a:bodyPr anchor="b"/>
          <a:lstStyle/>
          <a:p>
            <a:pPr marL="0" indent="0">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Nur Titel">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Leer">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Inhalt mit Beschriftung">
    <p:spTree>
      <p:nvGrpSpPr>
        <p:cNvPr id="1" name=""/>
        <p:cNvGrpSpPr/>
        <p:nvPr/>
      </p:nvGrpSpPr>
      <p:grpSpPr>
        <a:xfrm>
          <a:off x="0" y="0"/>
          <a:ext cx="0" cy="0"/>
          <a:chOff x="0" y="0"/>
          <a:chExt cx="0" cy="0"/>
        </a:xfrm>
      </p:grpSpPr>
      <p:sp>
        <p:nvSpPr>
          <p:cNvPr id="72" name="Title Text"/>
          <p:cNvSpPr txBox="1">
            <a:spLocks noGrp="1"/>
          </p:cNvSpPr>
          <p:nvPr>
            <p:ph type="title"/>
          </p:nvPr>
        </p:nvSpPr>
        <p:spPr>
          <a:xfrm>
            <a:off x="974725" y="546100"/>
            <a:ext cx="6418263" cy="2324100"/>
          </a:xfrm>
          <a:prstGeom prst="rect">
            <a:avLst/>
          </a:prstGeom>
        </p:spPr>
        <p:txBody>
          <a:bodyPr anchor="b"/>
          <a:lstStyle>
            <a:lvl1pPr>
              <a:defRPr sz="2000" b="1"/>
            </a:lvl1pPr>
          </a:lstStyle>
          <a:p>
            <a:r>
              <a:t>Title Text</a:t>
            </a:r>
          </a:p>
        </p:txBody>
      </p:sp>
      <p:sp>
        <p:nvSpPr>
          <p:cNvPr id="73" name="Body Level One…"/>
          <p:cNvSpPr txBox="1">
            <a:spLocks noGrp="1"/>
          </p:cNvSpPr>
          <p:nvPr>
            <p:ph type="body" idx="1"/>
          </p:nvPr>
        </p:nvSpPr>
        <p:spPr>
          <a:xfrm>
            <a:off x="7626350" y="546100"/>
            <a:ext cx="10906125" cy="11706225"/>
          </a:xfrm>
          <a:prstGeom prst="rect">
            <a:avLst/>
          </a:prstGeom>
        </p:spPr>
        <p:txBody>
          <a:bodyPr/>
          <a:lstStyle>
            <a:lvl1pPr>
              <a:defRPr sz="3200"/>
            </a:lvl1pPr>
            <a:lvl2pPr>
              <a:defRPr sz="3200"/>
            </a:lvl2pPr>
            <a:lvl3pPr>
              <a:defRPr sz="3200"/>
            </a:lvl3pPr>
            <a:lvl4pPr>
              <a:defRPr sz="3200"/>
            </a:lvl4pPr>
            <a:lvl5pPr>
              <a:defRPr sz="3200"/>
            </a:lvl5pPr>
          </a:lstStyle>
          <a:p>
            <a:r>
              <a:t>Body Level One</a:t>
            </a:r>
          </a:p>
          <a:p>
            <a:pPr lvl="1"/>
            <a:r>
              <a:t>Body Level Two</a:t>
            </a:r>
          </a:p>
          <a:p>
            <a:pPr lvl="2"/>
            <a:r>
              <a:t>Body Level Three</a:t>
            </a:r>
          </a:p>
          <a:p>
            <a:pPr lvl="3"/>
            <a:r>
              <a:t>Body Level Four</a:t>
            </a:r>
          </a:p>
          <a:p>
            <a:pPr lvl="4"/>
            <a:r>
              <a:t>Body Level Five</a:t>
            </a:r>
          </a:p>
        </p:txBody>
      </p:sp>
      <p:sp>
        <p:nvSpPr>
          <p:cNvPr id="74" name="Textplatzhalter 3"/>
          <p:cNvSpPr>
            <a:spLocks noGrp="1"/>
          </p:cNvSpPr>
          <p:nvPr>
            <p:ph type="body" sz="half" idx="13"/>
          </p:nvPr>
        </p:nvSpPr>
        <p:spPr>
          <a:xfrm>
            <a:off x="974724" y="2870200"/>
            <a:ext cx="6418265" cy="9382125"/>
          </a:xfrm>
          <a:prstGeom prst="rect">
            <a:avLst/>
          </a:prstGeom>
        </p:spPr>
        <p:txBody>
          <a:bodyPr/>
          <a:lstStyle/>
          <a:p>
            <a:pPr marL="0" indent="0">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ild mit Beschriftung">
    <p:spTree>
      <p:nvGrpSpPr>
        <p:cNvPr id="1" name=""/>
        <p:cNvGrpSpPr/>
        <p:nvPr/>
      </p:nvGrpSpPr>
      <p:grpSpPr>
        <a:xfrm>
          <a:off x="0" y="0"/>
          <a:ext cx="0" cy="0"/>
          <a:chOff x="0" y="0"/>
          <a:chExt cx="0" cy="0"/>
        </a:xfrm>
      </p:grpSpPr>
      <p:sp>
        <p:nvSpPr>
          <p:cNvPr id="82" name="Title Text"/>
          <p:cNvSpPr txBox="1">
            <a:spLocks noGrp="1"/>
          </p:cNvSpPr>
          <p:nvPr>
            <p:ph type="title"/>
          </p:nvPr>
        </p:nvSpPr>
        <p:spPr>
          <a:xfrm>
            <a:off x="3824287" y="9601200"/>
            <a:ext cx="11703051" cy="1133475"/>
          </a:xfrm>
          <a:prstGeom prst="rect">
            <a:avLst/>
          </a:prstGeom>
        </p:spPr>
        <p:txBody>
          <a:bodyPr anchor="b"/>
          <a:lstStyle>
            <a:lvl1pPr>
              <a:defRPr sz="2000" b="1"/>
            </a:lvl1pPr>
          </a:lstStyle>
          <a:p>
            <a:r>
              <a:t>Title Text</a:t>
            </a:r>
          </a:p>
        </p:txBody>
      </p:sp>
      <p:sp>
        <p:nvSpPr>
          <p:cNvPr id="83" name="Bildplatzhalter 2"/>
          <p:cNvSpPr>
            <a:spLocks noGrp="1"/>
          </p:cNvSpPr>
          <p:nvPr>
            <p:ph type="pic" sz="half" idx="13"/>
          </p:nvPr>
        </p:nvSpPr>
        <p:spPr>
          <a:xfrm>
            <a:off x="3824287" y="1225550"/>
            <a:ext cx="11703051" cy="82296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3824287" y="10734675"/>
            <a:ext cx="11703051" cy="1609725"/>
          </a:xfrm>
          <a:prstGeom prst="rect">
            <a:avLst/>
          </a:prstGeom>
        </p:spPr>
        <p:txBody>
          <a:bodyPr/>
          <a:lstStyle>
            <a:lvl1pPr marL="0" indent="0">
              <a:defRPr sz="1400"/>
            </a:lvl1pPr>
            <a:lvl2pPr marL="0" indent="457200">
              <a:defRPr sz="1400"/>
            </a:lvl2pPr>
            <a:lvl3pPr marL="0" indent="914400">
              <a:defRPr sz="1400"/>
            </a:lvl3pPr>
            <a:lvl4pPr marL="0" indent="1371600">
              <a:defRPr sz="1400"/>
            </a:lvl4pPr>
            <a:lvl5pPr marL="0" indent="1828800">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74725" y="549275"/>
            <a:ext cx="17557750" cy="2286000"/>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Title Text</a:t>
            </a:r>
          </a:p>
        </p:txBody>
      </p:sp>
      <p:sp>
        <p:nvSpPr>
          <p:cNvPr id="3" name="Body Level One…"/>
          <p:cNvSpPr txBox="1">
            <a:spLocks noGrp="1"/>
          </p:cNvSpPr>
          <p:nvPr>
            <p:ph type="body" idx="1"/>
          </p:nvPr>
        </p:nvSpPr>
        <p:spPr>
          <a:xfrm>
            <a:off x="974725" y="3200400"/>
            <a:ext cx="17557750" cy="9051925"/>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9428479" y="12344400"/>
            <a:ext cx="4551681" cy="736601"/>
          </a:xfrm>
          <a:prstGeom prst="rect">
            <a:avLst/>
          </a:prstGeom>
          <a:ln w="12700">
            <a:miter lim="400000"/>
          </a:ln>
        </p:spPr>
        <p:txBody>
          <a:bodyPr wrap="none" lIns="45719" rIns="45719" anchor="ctr">
            <a:spAutoFit/>
          </a:bodyPr>
          <a:lstStyle>
            <a:lvl1pPr algn="r">
              <a:defRPr sz="1200"/>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med"/>
  <p:txStyles>
    <p:titleStyle>
      <a:lvl1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1pPr>
      <a:lvl2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2pPr>
      <a:lvl3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3pPr>
      <a:lvl4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4pPr>
      <a:lvl5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5pPr>
      <a:lvl6pPr marL="0" marR="0" indent="4572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6pPr>
      <a:lvl7pPr marL="0" marR="0" indent="9144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7pPr>
      <a:lvl8pPr marL="0" marR="0" indent="13716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8pPr>
      <a:lvl9pPr marL="0" marR="0" indent="18288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9pPr>
    </p:titleStyle>
    <p:bodyStyle>
      <a:lvl1pPr marL="342900" marR="0" indent="-3429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1pPr>
      <a:lvl2pPr marL="342900" marR="0" indent="-1143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2pPr>
      <a:lvl3pPr marL="342900" marR="0" indent="1143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3pPr>
      <a:lvl4pPr marL="342900" marR="0" indent="3429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4pPr>
      <a:lvl5pPr marL="342900" marR="0" indent="5715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5pPr>
      <a:lvl6pPr marL="342900" marR="0" indent="10287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6pPr>
      <a:lvl7pPr marL="342900" marR="0" indent="14859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7pPr>
      <a:lvl8pPr marL="342900" marR="0" indent="19431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8pPr>
      <a:lvl9pPr marL="342900" marR="0" indent="24003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9pPr>
    </p:bodyStyle>
    <p:otherStyle>
      <a:lvl1pPr marL="0" marR="0" indent="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1pPr>
      <a:lvl2pPr marL="0" marR="0" indent="3429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2pPr>
      <a:lvl3pPr marL="0" marR="0" indent="6858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3pPr>
      <a:lvl4pPr marL="0" marR="0" indent="10287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4pPr>
      <a:lvl5pPr marL="0" marR="0" indent="13716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5pPr>
      <a:lvl6pPr marL="0" marR="0" indent="22860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6pPr>
      <a:lvl7pPr marL="0" marR="0" indent="27432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7pPr>
      <a:lvl8pPr marL="0" marR="0" indent="32004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8pPr>
      <a:lvl9pPr marL="0" marR="0" indent="36576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AutoShape 7"/>
          <p:cNvSpPr txBox="1"/>
          <p:nvPr/>
        </p:nvSpPr>
        <p:spPr>
          <a:xfrm>
            <a:off x="663574" y="530326"/>
            <a:ext cx="17961310" cy="379908"/>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lvl1pPr algn="l">
              <a:defRPr sz="2200" b="1"/>
            </a:lvl1pPr>
          </a:lstStyle>
          <a:p>
            <a:pPr algn="ctr"/>
            <a:endParaRPr lang="en-US" sz="2000" dirty="0">
              <a:solidFill>
                <a:srgbClr val="CC6600"/>
              </a:solidFill>
            </a:endParaRPr>
          </a:p>
        </p:txBody>
      </p:sp>
      <p:sp>
        <p:nvSpPr>
          <p:cNvPr id="217" name="AutoShape 8"/>
          <p:cNvSpPr txBox="1"/>
          <p:nvPr/>
        </p:nvSpPr>
        <p:spPr>
          <a:xfrm>
            <a:off x="2854602" y="2740535"/>
            <a:ext cx="9601200" cy="989438"/>
          </a:xfrm>
          <a:prstGeom prst="rect">
            <a:avLst/>
          </a:prstGeom>
          <a:ln/>
          <a:extLst>
            <a:ext uri="{C572A759-6A51-4108-AA02-DFA0A04FC94B}">
              <ma14:wrappingTextBoxFlag xmlns="" xmlns:ma14="http://schemas.microsoft.com/office/mac/drawingml/2011/main" val="1"/>
            </a:ext>
          </a:extLst>
        </p:spPr>
        <p:style>
          <a:lnRef idx="2">
            <a:schemeClr val="accent2"/>
          </a:lnRef>
          <a:fillRef idx="1">
            <a:schemeClr val="lt1"/>
          </a:fillRef>
          <a:effectRef idx="0">
            <a:schemeClr val="accent2"/>
          </a:effectRef>
          <a:fontRef idx="minor">
            <a:schemeClr val="dk1"/>
          </a:fontRef>
        </p:style>
        <p:txBody>
          <a:bodyPr wrap="square" lIns="0" tIns="0" rIns="0" bIns="0" anchor="t">
            <a:spAutoFit/>
          </a:bodyPr>
          <a:lstStyle>
            <a:lvl1pPr algn="just">
              <a:lnSpc>
                <a:spcPct val="110000"/>
              </a:lnSpc>
              <a:defRPr sz="1600"/>
            </a:lvl1pPr>
          </a:lstStyle>
          <a:p>
            <a:r>
              <a:rPr lang="en-US" sz="2000" dirty="0"/>
              <a:t>Among several reasons that have been proposed to explain the limited use of skilled birth attendants in Nigeria, women’s dissatisfaction with services offered in health facilities has featured predominantly. </a:t>
            </a:r>
          </a:p>
        </p:txBody>
      </p:sp>
      <p:pic>
        <p:nvPicPr>
          <p:cNvPr id="19" name="Picture 27" descr="WHARC LOGO"/>
          <p:cNvPicPr>
            <a:picLocks noChangeAspect="1" noChangeArrowheads="1"/>
          </p:cNvPicPr>
          <p:nvPr/>
        </p:nvPicPr>
        <p:blipFill>
          <a:blip r:embed="rId3" cstate="print"/>
          <a:srcRect/>
          <a:stretch>
            <a:fillRect/>
          </a:stretch>
        </p:blipFill>
        <p:spPr bwMode="auto">
          <a:xfrm>
            <a:off x="17970835" y="77922"/>
            <a:ext cx="1428750" cy="1161059"/>
          </a:xfrm>
          <a:prstGeom prst="rect">
            <a:avLst/>
          </a:prstGeom>
          <a:noFill/>
          <a:ln w="9525">
            <a:noFill/>
            <a:miter lim="800000"/>
            <a:headEnd/>
            <a:tailEnd/>
          </a:ln>
        </p:spPr>
      </p:pic>
      <p:sp>
        <p:nvSpPr>
          <p:cNvPr id="249" name="TextBox 248">
            <a:extLst>
              <a:ext uri="{FF2B5EF4-FFF2-40B4-BE49-F238E27FC236}">
                <a16:creationId xmlns:a16="http://schemas.microsoft.com/office/drawing/2014/main" id="{3EFF603A-4281-4084-B3F3-5DA022234878}"/>
              </a:ext>
            </a:extLst>
          </p:cNvPr>
          <p:cNvSpPr txBox="1"/>
          <p:nvPr/>
        </p:nvSpPr>
        <p:spPr>
          <a:xfrm>
            <a:off x="246706" y="3288934"/>
            <a:ext cx="2678475"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CC6600"/>
                </a:solidFill>
                <a:effectLst/>
                <a:uFillTx/>
                <a:latin typeface="+mn-lt"/>
                <a:ea typeface="+mn-ea"/>
                <a:cs typeface="+mn-cs"/>
                <a:sym typeface="Arial"/>
              </a:rPr>
              <a:t>Issue/Objective</a:t>
            </a:r>
          </a:p>
        </p:txBody>
      </p:sp>
      <p:sp>
        <p:nvSpPr>
          <p:cNvPr id="61" name="TextBox 60">
            <a:extLst>
              <a:ext uri="{FF2B5EF4-FFF2-40B4-BE49-F238E27FC236}">
                <a16:creationId xmlns:a16="http://schemas.microsoft.com/office/drawing/2014/main" id="{7E947FE4-0969-49E4-B33E-D696E82D9A52}"/>
              </a:ext>
            </a:extLst>
          </p:cNvPr>
          <p:cNvSpPr txBox="1"/>
          <p:nvPr/>
        </p:nvSpPr>
        <p:spPr>
          <a:xfrm>
            <a:off x="1438150" y="172697"/>
            <a:ext cx="17405476" cy="2339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a:spcBef>
                <a:spcPts val="0"/>
              </a:spcBef>
              <a:spcAft>
                <a:spcPts val="0"/>
              </a:spcAft>
            </a:pPr>
            <a:r>
              <a:rPr lang="en-GB" sz="2000" b="1" dirty="0">
                <a:solidFill>
                  <a:srgbClr val="CC6600"/>
                </a:solidFill>
                <a:effectLst/>
                <a:latin typeface="Times New Roman" panose="02020603050405020304" pitchFamily="18" charset="0"/>
                <a:ea typeface="Calibri" panose="020F0502020204030204" pitchFamily="34" charset="0"/>
                <a:cs typeface="Times New Roman" panose="02020603050405020304" pitchFamily="18" charset="0"/>
              </a:rPr>
              <a:t>Outcomes of a multifaceted intervention to improve maternal satisfaction with care in secondary hospitals in Nigeria</a:t>
            </a:r>
            <a:endParaRPr lang="en-US" sz="2000" b="1" dirty="0">
              <a:solidFill>
                <a:srgbClr val="CC66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1,2,3</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Okonofua FE,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1,4</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Ntoimo L,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5</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Ekezue B,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6</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Ohenhen V,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7</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Agholor K,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8</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Mohammed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Gana</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Igboin B,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2,3</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Tobi K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Imongan W,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9</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Galadanci H,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10</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Ogu 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From the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Women’s Health and Action Research Centre, Benin City, Nigeria;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Centre of Excellence in Reproductive Health Innovation, University of Benin, Benin City, Nigeria;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3</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Department of Obstetrics and Gynaecology, University of Benin and University of Benin Teaching Hospital, Nigeria;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4</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Federal University,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Oye</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Ekiti;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5</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Fayetteville State University, Fayetteville, USA;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6</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Central Hospital Benin City, Nigeria;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7</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Central Hospital, Warri, Delta State, Nigeria;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8</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General Hospital Minna, Niger State, Nigeria;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9</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Bayero University, Kano; and t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10</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University of Port Harcourt, Rivers State, Nigeria.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FFE99E2C-0F1D-4AA7-9372-38AE95D8DD06}"/>
              </a:ext>
            </a:extLst>
          </p:cNvPr>
          <p:cNvSpPr txBox="1"/>
          <p:nvPr/>
        </p:nvSpPr>
        <p:spPr>
          <a:xfrm flipH="1">
            <a:off x="252580" y="5921649"/>
            <a:ext cx="1230153"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CC6600"/>
                </a:solidFill>
                <a:effectLst/>
                <a:uFillTx/>
                <a:latin typeface="+mn-lt"/>
                <a:ea typeface="+mn-ea"/>
                <a:cs typeface="+mn-cs"/>
                <a:sym typeface="Arial"/>
              </a:rPr>
              <a:t>Method</a:t>
            </a:r>
          </a:p>
        </p:txBody>
      </p:sp>
      <p:sp>
        <p:nvSpPr>
          <p:cNvPr id="227" name="TextBox 226">
            <a:extLst>
              <a:ext uri="{FF2B5EF4-FFF2-40B4-BE49-F238E27FC236}">
                <a16:creationId xmlns:a16="http://schemas.microsoft.com/office/drawing/2014/main" id="{E774547F-0B29-4894-9FDC-AFBD9734741C}"/>
              </a:ext>
            </a:extLst>
          </p:cNvPr>
          <p:cNvSpPr txBox="1"/>
          <p:nvPr/>
        </p:nvSpPr>
        <p:spPr>
          <a:xfrm>
            <a:off x="12691378" y="2613564"/>
            <a:ext cx="6532804" cy="1323437"/>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mn-lt"/>
                <a:ea typeface="+mn-ea"/>
                <a:cs typeface="+mn-cs"/>
                <a:sym typeface="Arial"/>
              </a:rPr>
              <a:t>We examined the effectiveness of a multifaceted intervention in improving self-reported indicators of maternal healthcare satisfaction by women who use referral facilities in two regions of Nigeria</a:t>
            </a:r>
          </a:p>
        </p:txBody>
      </p:sp>
      <p:sp>
        <p:nvSpPr>
          <p:cNvPr id="254" name="Rectangle: Rounded Corners 253">
            <a:extLst>
              <a:ext uri="{FF2B5EF4-FFF2-40B4-BE49-F238E27FC236}">
                <a16:creationId xmlns:a16="http://schemas.microsoft.com/office/drawing/2014/main" id="{AC524011-16CA-43D1-AE92-3DD47F353F4F}"/>
              </a:ext>
            </a:extLst>
          </p:cNvPr>
          <p:cNvSpPr/>
          <p:nvPr/>
        </p:nvSpPr>
        <p:spPr>
          <a:xfrm>
            <a:off x="12342991" y="9648813"/>
            <a:ext cx="7013791" cy="2872059"/>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CC6600"/>
                </a:solidFill>
                <a:effectLst/>
                <a:uFillTx/>
                <a:latin typeface="+mn-lt"/>
                <a:ea typeface="+mn-ea"/>
                <a:cs typeface="+mn-cs"/>
                <a:sym typeface="Arial"/>
              </a:rPr>
              <a:t>Conclusion/Policy Implications</a:t>
            </a:r>
          </a:p>
          <a:p>
            <a:pPr marL="0" marR="0" indent="0" algn="ctr" defTabSz="11684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CC6600"/>
                </a:solidFill>
                <a:effectLst/>
                <a:uFillTx/>
                <a:latin typeface="+mn-lt"/>
                <a:ea typeface="+mn-ea"/>
                <a:cs typeface="+mn-cs"/>
                <a:sym typeface="Arial"/>
              </a:rPr>
              <a:t>We conclude that interventions that addressed women’s multiple concerns relating to the provision of care and implemented in a multi-disciplinary manner with the involvement of facility managers and policymakers are effective in improving women’s satisfaction with maternal health care. The results have implications for the design of policies and programs for the improvement of the quality of maternal health care services in all parts of the country. </a:t>
            </a:r>
          </a:p>
        </p:txBody>
      </p:sp>
      <p:pic>
        <p:nvPicPr>
          <p:cNvPr id="33" name="Picture 27" descr="WHARC LOGO">
            <a:extLst>
              <a:ext uri="{FF2B5EF4-FFF2-40B4-BE49-F238E27FC236}">
                <a16:creationId xmlns:a16="http://schemas.microsoft.com/office/drawing/2014/main" id="{2BABBD31-E217-48DA-8372-33B196F8D16D}"/>
              </a:ext>
            </a:extLst>
          </p:cNvPr>
          <p:cNvPicPr>
            <a:picLocks noChangeAspect="1" noChangeArrowheads="1"/>
          </p:cNvPicPr>
          <p:nvPr/>
        </p:nvPicPr>
        <p:blipFill>
          <a:blip r:embed="rId3" cstate="print"/>
          <a:srcRect/>
          <a:stretch>
            <a:fillRect/>
          </a:stretch>
        </p:blipFill>
        <p:spPr bwMode="auto">
          <a:xfrm>
            <a:off x="225293" y="139750"/>
            <a:ext cx="1428750" cy="1161059"/>
          </a:xfrm>
          <a:prstGeom prst="rect">
            <a:avLst/>
          </a:prstGeom>
          <a:noFill/>
          <a:ln w="9525">
            <a:noFill/>
            <a:miter lim="800000"/>
            <a:headEnd/>
            <a:tailEnd/>
          </a:ln>
        </p:spPr>
      </p:pic>
      <p:sp>
        <p:nvSpPr>
          <p:cNvPr id="34" name="TextBox 33">
            <a:extLst>
              <a:ext uri="{FF2B5EF4-FFF2-40B4-BE49-F238E27FC236}">
                <a16:creationId xmlns:a16="http://schemas.microsoft.com/office/drawing/2014/main" id="{DE904D2A-C15D-444E-B725-1D36C70A868F}"/>
              </a:ext>
            </a:extLst>
          </p:cNvPr>
          <p:cNvSpPr txBox="1"/>
          <p:nvPr/>
        </p:nvSpPr>
        <p:spPr>
          <a:xfrm>
            <a:off x="-115825" y="8041753"/>
            <a:ext cx="1691289"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CC6600"/>
                </a:solidFill>
                <a:effectLst/>
                <a:uFillTx/>
                <a:latin typeface="+mn-lt"/>
                <a:ea typeface="+mn-ea"/>
                <a:cs typeface="+mn-cs"/>
                <a:sym typeface="Arial"/>
              </a:rPr>
              <a:t>Results</a:t>
            </a:r>
            <a:r>
              <a:rPr kumimoji="0" lang="en-US" sz="2000" b="1" i="0" u="none" strike="noStrike" cap="none" spc="0" normalizeH="0" baseline="0" dirty="0">
                <a:ln>
                  <a:noFill/>
                </a:ln>
                <a:solidFill>
                  <a:srgbClr val="CC6600"/>
                </a:solidFill>
                <a:effectLst/>
                <a:uFillTx/>
                <a:latin typeface="+mn-lt"/>
                <a:ea typeface="+mn-ea"/>
                <a:cs typeface="+mn-cs"/>
                <a:sym typeface="Arial"/>
              </a:rPr>
              <a:t> </a:t>
            </a:r>
          </a:p>
        </p:txBody>
      </p:sp>
      <p:sp>
        <p:nvSpPr>
          <p:cNvPr id="53" name="Trapezoid 52">
            <a:extLst>
              <a:ext uri="{FF2B5EF4-FFF2-40B4-BE49-F238E27FC236}">
                <a16:creationId xmlns:a16="http://schemas.microsoft.com/office/drawing/2014/main" id="{2C0508EA-4BF3-4D84-A692-FA068032227F}"/>
              </a:ext>
              <a:ext uri="{C183D7F6-B498-43B3-948B-1728B52AA6E4}">
                <adec:decorative xmlns:adec="http://schemas.microsoft.com/office/drawing/2017/decorative" val="1"/>
              </a:ext>
            </a:extLst>
          </p:cNvPr>
          <p:cNvSpPr/>
          <p:nvPr/>
        </p:nvSpPr>
        <p:spPr>
          <a:xfrm rot="5400000">
            <a:off x="292421" y="4970109"/>
            <a:ext cx="4336142" cy="2044685"/>
          </a:xfrm>
          <a:prstGeom prst="trapezoid">
            <a:avLst/>
          </a:prstGeom>
          <a:solidFill>
            <a:srgbClr val="11AEC7">
              <a:lumMod val="75000"/>
            </a:srgbClr>
          </a:solidFill>
          <a:ln w="12700" cap="flat" cmpd="sng" algn="ctr">
            <a:noFill/>
            <a:prstDash val="solid"/>
            <a:miter lim="800000"/>
          </a:ln>
          <a:effectLst/>
        </p:spPr>
        <p:txBody>
          <a:bodyPr vert="vert27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UI Light"/>
                <a:ea typeface="+mn-ea"/>
                <a:cs typeface="+mn-cs"/>
              </a:rPr>
              <a:t>Study Design </a:t>
            </a:r>
          </a:p>
          <a:p>
            <a:pPr marL="0" marR="0" lvl="0" indent="0" defTabSz="914400" eaLnBrk="1" fontAlgn="auto" latinLnBrk="0" hangingPunct="1">
              <a:lnSpc>
                <a:spcPct val="100000"/>
              </a:lnSpc>
              <a:spcBef>
                <a:spcPts val="0"/>
              </a:spcBef>
              <a:spcAft>
                <a:spcPts val="0"/>
              </a:spcAft>
              <a:buClrTx/>
              <a:buSzTx/>
              <a:buFontTx/>
              <a:buNone/>
              <a:tabLst/>
              <a:defRPr/>
            </a:pPr>
            <a:r>
              <a:rPr lang="en-US" sz="2000" kern="1200" dirty="0">
                <a:solidFill>
                  <a:prstClr val="white"/>
                </a:solidFill>
                <a:latin typeface="Segoe UI Light"/>
              </a:rPr>
              <a:t>Hospital-based Quasi Experiment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egoe UI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lang="en-US" sz="2000" kern="1200" dirty="0">
                <a:solidFill>
                  <a:prstClr val="white"/>
                </a:solidFill>
                <a:latin typeface="Segoe UI Light"/>
              </a:rPr>
              <a:t>2 experimental sites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Segoe UI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lang="en-US" sz="2000" kern="1200" dirty="0">
                <a:solidFill>
                  <a:prstClr val="white"/>
                </a:solidFill>
                <a:latin typeface="Segoe UI Light"/>
              </a:rPr>
              <a:t>2 control sites</a:t>
            </a:r>
            <a:endParaRPr kumimoji="0" lang="en-US" sz="2000" b="0" i="0" u="none" strike="noStrike" kern="1200" cap="none" spc="0" normalizeH="0" baseline="0" noProof="0" dirty="0">
              <a:ln>
                <a:noFill/>
              </a:ln>
              <a:solidFill>
                <a:prstClr val="white"/>
              </a:solidFill>
              <a:effectLst/>
              <a:uLnTx/>
              <a:uFillTx/>
              <a:latin typeface="Segoe UI Light"/>
              <a:ea typeface="+mn-ea"/>
              <a:cs typeface="+mn-cs"/>
            </a:endParaRPr>
          </a:p>
        </p:txBody>
      </p:sp>
      <p:sp>
        <p:nvSpPr>
          <p:cNvPr id="16" name="Trapezoid 15">
            <a:extLst>
              <a:ext uri="{FF2B5EF4-FFF2-40B4-BE49-F238E27FC236}">
                <a16:creationId xmlns:a16="http://schemas.microsoft.com/office/drawing/2014/main" id="{F7735C4E-6BD3-4337-A4D7-109A9ADB639A}"/>
              </a:ext>
              <a:ext uri="{C183D7F6-B498-43B3-948B-1728B52AA6E4}">
                <adec:decorative xmlns:adec="http://schemas.microsoft.com/office/drawing/2017/decorative" val="1"/>
              </a:ext>
            </a:extLst>
          </p:cNvPr>
          <p:cNvSpPr/>
          <p:nvPr/>
        </p:nvSpPr>
        <p:spPr>
          <a:xfrm rot="5400000">
            <a:off x="2026070" y="4911930"/>
            <a:ext cx="4336142" cy="2044685"/>
          </a:xfrm>
          <a:prstGeom prst="trapezoid">
            <a:avLst/>
          </a:prstGeom>
          <a:solidFill>
            <a:schemeClr val="accent2"/>
          </a:solidFill>
          <a:ln w="12700" cap="flat" cmpd="sng" algn="ctr">
            <a:noFill/>
            <a:prstDash val="solid"/>
            <a:miter lim="800000"/>
          </a:ln>
          <a:effectLst/>
        </p:spPr>
        <p:txBody>
          <a:bodyPr vert="vert27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UI Light"/>
                <a:ea typeface="+mn-ea"/>
                <a:cs typeface="+mn-cs"/>
              </a:rPr>
              <a:t>Study Phases </a:t>
            </a:r>
          </a:p>
          <a:p>
            <a:pPr marL="0" marR="0" lvl="0" indent="0" defTabSz="914400" eaLnBrk="1" fontAlgn="auto" latinLnBrk="0" hangingPunct="1">
              <a:lnSpc>
                <a:spcPct val="100000"/>
              </a:lnSpc>
              <a:spcBef>
                <a:spcPts val="0"/>
              </a:spcBef>
              <a:spcAft>
                <a:spcPts val="0"/>
              </a:spcAft>
              <a:buClrTx/>
              <a:buSzTx/>
              <a:buFontTx/>
              <a:buNone/>
              <a:tabLst/>
              <a:defRPr/>
            </a:pPr>
            <a:endParaRPr lang="en-US" sz="2000" kern="1200" dirty="0">
              <a:solidFill>
                <a:prstClr val="white"/>
              </a:solidFill>
              <a:latin typeface="Segoe UI Ligh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UI Light"/>
                <a:ea typeface="+mn-ea"/>
                <a:cs typeface="+mn-cs"/>
              </a:rPr>
              <a:t>Baseline study 2015</a:t>
            </a:r>
          </a:p>
          <a:p>
            <a:pPr marL="0" marR="0" lvl="0" indent="0" defTabSz="914400" eaLnBrk="1" fontAlgn="auto" latinLnBrk="0" hangingPunct="1">
              <a:lnSpc>
                <a:spcPct val="100000"/>
              </a:lnSpc>
              <a:spcBef>
                <a:spcPts val="0"/>
              </a:spcBef>
              <a:spcAft>
                <a:spcPts val="0"/>
              </a:spcAft>
              <a:buClrTx/>
              <a:buSzTx/>
              <a:buFontTx/>
              <a:buNone/>
              <a:tabLst/>
              <a:defRPr/>
            </a:pPr>
            <a:r>
              <a:rPr lang="en-US" sz="2000" kern="1200" dirty="0">
                <a:solidFill>
                  <a:prstClr val="white"/>
                </a:solidFill>
                <a:latin typeface="Segoe UI Light"/>
              </a:rPr>
              <a:t>Intervention October 2017 to June 2019</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egoe UI Light"/>
              <a:ea typeface="+mn-ea"/>
              <a:cs typeface="+mn-cs"/>
            </a:endParaRPr>
          </a:p>
        </p:txBody>
      </p:sp>
      <p:sp>
        <p:nvSpPr>
          <p:cNvPr id="17" name="Trapezoid 16">
            <a:extLst>
              <a:ext uri="{FF2B5EF4-FFF2-40B4-BE49-F238E27FC236}">
                <a16:creationId xmlns:a16="http://schemas.microsoft.com/office/drawing/2014/main" id="{E430744B-2220-47A6-BA15-289B2B10F37D}"/>
              </a:ext>
              <a:ext uri="{C183D7F6-B498-43B3-948B-1728B52AA6E4}">
                <adec:decorative xmlns:adec="http://schemas.microsoft.com/office/drawing/2017/decorative" val="1"/>
              </a:ext>
            </a:extLst>
          </p:cNvPr>
          <p:cNvSpPr/>
          <p:nvPr/>
        </p:nvSpPr>
        <p:spPr>
          <a:xfrm rot="5400000">
            <a:off x="7063836" y="4800072"/>
            <a:ext cx="4584781" cy="2480967"/>
          </a:xfrm>
          <a:prstGeom prst="trapezoid">
            <a:avLst/>
          </a:prstGeom>
          <a:solidFill>
            <a:srgbClr val="11AEC7">
              <a:lumMod val="75000"/>
            </a:srgbClr>
          </a:solidFill>
          <a:ln w="12700" cap="flat" cmpd="sng" algn="ctr">
            <a:noFill/>
            <a:prstDash val="solid"/>
            <a:miter lim="800000"/>
          </a:ln>
          <a:effectLst/>
        </p:spPr>
        <p:txBody>
          <a:bodyPr vert="vert27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UI Light"/>
                <a:ea typeface="+mn-ea"/>
                <a:cs typeface="+mn-cs"/>
              </a:rPr>
              <a:t>Data Collection Method</a:t>
            </a:r>
          </a:p>
          <a:p>
            <a:pPr marL="0" marR="0" lvl="0" indent="0" defTabSz="914400" eaLnBrk="1" fontAlgn="auto" latinLnBrk="0" hangingPunct="1">
              <a:lnSpc>
                <a:spcPct val="100000"/>
              </a:lnSpc>
              <a:spcBef>
                <a:spcPts val="0"/>
              </a:spcBef>
              <a:spcAft>
                <a:spcPts val="0"/>
              </a:spcAft>
              <a:buClrTx/>
              <a:buSzTx/>
              <a:buFontTx/>
              <a:buNone/>
              <a:tabLst/>
              <a:defRPr/>
            </a:pPr>
            <a:r>
              <a:rPr lang="en-US" sz="2000" kern="1200" dirty="0">
                <a:solidFill>
                  <a:prstClr val="white"/>
                </a:solidFill>
                <a:latin typeface="Segoe UI Light"/>
              </a:rPr>
              <a:t>Over 21 months through Exit Interview with 2,262 women who used the</a:t>
            </a:r>
          </a:p>
          <a:p>
            <a:pPr marL="0" marR="0" lvl="0" indent="0" defTabSz="914400" eaLnBrk="1" fontAlgn="auto" latinLnBrk="0" hangingPunct="1">
              <a:lnSpc>
                <a:spcPct val="100000"/>
              </a:lnSpc>
              <a:spcBef>
                <a:spcPts val="0"/>
              </a:spcBef>
              <a:spcAft>
                <a:spcPts val="0"/>
              </a:spcAft>
              <a:buClrTx/>
              <a:buSzTx/>
              <a:buFontTx/>
              <a:buNone/>
              <a:tabLst/>
              <a:defRPr/>
            </a:pPr>
            <a:r>
              <a:rPr lang="en-US" sz="2000" kern="1200" dirty="0">
                <a:solidFill>
                  <a:prstClr val="white"/>
                </a:solidFill>
                <a:latin typeface="Segoe UI Light"/>
              </a:rPr>
              <a:t>the experiment and control sites for antenatal, intrapartum and postnatal care </a:t>
            </a:r>
            <a:endParaRPr kumimoji="0" lang="en-US" sz="2000" b="0" i="0" u="none" strike="noStrike" kern="1200" cap="none" spc="0" normalizeH="0" baseline="0" noProof="0" dirty="0">
              <a:ln>
                <a:noFill/>
              </a:ln>
              <a:solidFill>
                <a:prstClr val="white"/>
              </a:solidFill>
              <a:effectLst/>
              <a:uLnTx/>
              <a:uFillTx/>
              <a:latin typeface="Segoe UI Light"/>
              <a:ea typeface="+mn-ea"/>
              <a:cs typeface="+mn-cs"/>
            </a:endParaRPr>
          </a:p>
        </p:txBody>
      </p:sp>
      <p:sp>
        <p:nvSpPr>
          <p:cNvPr id="18" name="Trapezoid 17">
            <a:extLst>
              <a:ext uri="{FF2B5EF4-FFF2-40B4-BE49-F238E27FC236}">
                <a16:creationId xmlns:a16="http://schemas.microsoft.com/office/drawing/2014/main" id="{BDAA6866-AC4E-4777-9CB0-66F3C836B676}"/>
              </a:ext>
              <a:ext uri="{C183D7F6-B498-43B3-948B-1728B52AA6E4}">
                <adec:decorative xmlns:adec="http://schemas.microsoft.com/office/drawing/2017/decorative" val="1"/>
              </a:ext>
            </a:extLst>
          </p:cNvPr>
          <p:cNvSpPr/>
          <p:nvPr/>
        </p:nvSpPr>
        <p:spPr>
          <a:xfrm rot="5400000">
            <a:off x="11171139" y="5530439"/>
            <a:ext cx="6192135" cy="2711409"/>
          </a:xfrm>
          <a:prstGeom prst="trapezoid">
            <a:avLst/>
          </a:prstGeom>
          <a:solidFill>
            <a:srgbClr val="11AEC7">
              <a:lumMod val="75000"/>
            </a:srgbClr>
          </a:solidFill>
          <a:ln w="12700" cap="flat" cmpd="sng" algn="ctr">
            <a:noFill/>
            <a:prstDash val="solid"/>
            <a:miter lim="800000"/>
          </a:ln>
          <a:effectLst/>
        </p:spPr>
        <p:txBody>
          <a:bodyPr vert="vert27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2000" kern="1200" dirty="0">
                <a:solidFill>
                  <a:prstClr val="white"/>
                </a:solidFill>
                <a:latin typeface="Segoe UI Light"/>
              </a:rPr>
              <a:t>Independent variables: </a:t>
            </a:r>
          </a:p>
          <a:p>
            <a:pPr marL="0" marR="0" lvl="0" indent="0" defTabSz="914400" eaLnBrk="1" fontAlgn="auto" latinLnBrk="0" hangingPunct="1">
              <a:lnSpc>
                <a:spcPct val="100000"/>
              </a:lnSpc>
              <a:spcBef>
                <a:spcPts val="0"/>
              </a:spcBef>
              <a:spcAft>
                <a:spcPts val="0"/>
              </a:spcAft>
              <a:buClrTx/>
              <a:buSzTx/>
              <a:buFontTx/>
              <a:buNone/>
              <a:tabLst/>
              <a:defRPr/>
            </a:pPr>
            <a:r>
              <a:rPr lang="en-US" sz="2000" kern="1200" dirty="0">
                <a:solidFill>
                  <a:prstClr val="white"/>
                </a:solidFill>
                <a:latin typeface="Segoe UI Light"/>
              </a:rPr>
              <a:t>Six dimensions: physical access, hospital environment, respectful care (comprising interpersonal and communication skills of the providers and equity), financial cost, waiting time, and technical skill. </a:t>
            </a:r>
            <a:endParaRPr kumimoji="0" lang="en-US" sz="2000" b="0" i="0" u="none" strike="noStrike" kern="1200" cap="none" spc="0" normalizeH="0" baseline="0" noProof="0" dirty="0">
              <a:ln>
                <a:noFill/>
              </a:ln>
              <a:solidFill>
                <a:prstClr val="white"/>
              </a:solidFill>
              <a:effectLst/>
              <a:uLnTx/>
              <a:uFillTx/>
              <a:latin typeface="Segoe UI Light"/>
              <a:ea typeface="+mn-ea"/>
              <a:cs typeface="+mn-cs"/>
            </a:endParaRPr>
          </a:p>
        </p:txBody>
      </p:sp>
      <p:sp>
        <p:nvSpPr>
          <p:cNvPr id="20" name="Trapezoid 19">
            <a:extLst>
              <a:ext uri="{FF2B5EF4-FFF2-40B4-BE49-F238E27FC236}">
                <a16:creationId xmlns:a16="http://schemas.microsoft.com/office/drawing/2014/main" id="{2B8CC705-E393-4BFA-A265-843B528C2B6B}"/>
              </a:ext>
              <a:ext uri="{C183D7F6-B498-43B3-948B-1728B52AA6E4}">
                <adec:decorative xmlns:adec="http://schemas.microsoft.com/office/drawing/2017/decorative" val="1"/>
              </a:ext>
            </a:extLst>
          </p:cNvPr>
          <p:cNvSpPr/>
          <p:nvPr/>
        </p:nvSpPr>
        <p:spPr>
          <a:xfrm rot="5400000">
            <a:off x="9328507" y="4865426"/>
            <a:ext cx="4624790" cy="2480967"/>
          </a:xfrm>
          <a:prstGeom prst="trapezoid">
            <a:avLst/>
          </a:prstGeom>
          <a:solidFill>
            <a:schemeClr val="accent2"/>
          </a:solidFill>
          <a:ln w="12700" cap="flat" cmpd="sng" algn="ctr">
            <a:noFill/>
            <a:prstDash val="solid"/>
            <a:miter lim="800000"/>
          </a:ln>
          <a:effectLst/>
        </p:spPr>
        <p:txBody>
          <a:bodyPr vert="vert27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UI Light"/>
                <a:ea typeface="+mn-ea"/>
                <a:cs typeface="+mn-cs"/>
              </a:rPr>
              <a:t>Outcome variable: satisfaction with care. The respondents were asked, “overall, would you say you are satisfied with your experience in this hospital.” </a:t>
            </a:r>
          </a:p>
        </p:txBody>
      </p:sp>
      <p:sp>
        <p:nvSpPr>
          <p:cNvPr id="21" name="Trapezoid 20">
            <a:extLst>
              <a:ext uri="{FF2B5EF4-FFF2-40B4-BE49-F238E27FC236}">
                <a16:creationId xmlns:a16="http://schemas.microsoft.com/office/drawing/2014/main" id="{826CBF3E-2561-487C-9D26-F843BF38DF13}"/>
              </a:ext>
              <a:ext uri="{C183D7F6-B498-43B3-948B-1728B52AA6E4}">
                <adec:decorative xmlns:adec="http://schemas.microsoft.com/office/drawing/2017/decorative" val="1"/>
              </a:ext>
            </a:extLst>
          </p:cNvPr>
          <p:cNvSpPr/>
          <p:nvPr/>
        </p:nvSpPr>
        <p:spPr>
          <a:xfrm rot="5400000">
            <a:off x="14384185" y="5294704"/>
            <a:ext cx="5831960" cy="3287818"/>
          </a:xfrm>
          <a:prstGeom prst="trapezoid">
            <a:avLst/>
          </a:prstGeom>
          <a:solidFill>
            <a:schemeClr val="accent2"/>
          </a:solidFill>
          <a:ln w="12700" cap="flat" cmpd="sng" algn="ctr">
            <a:noFill/>
            <a:prstDash val="solid"/>
            <a:miter lim="800000"/>
          </a:ln>
          <a:effectLst/>
        </p:spPr>
        <p:txBody>
          <a:bodyPr vert="vert27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Segoe UI Light"/>
                <a:ea typeface="+mn-ea"/>
                <a:cs typeface="+mn-cs"/>
              </a:rPr>
              <a:t>Analytical Approach: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Segoe UI Light"/>
                <a:ea typeface="+mn-ea"/>
                <a:cs typeface="+mn-cs"/>
              </a:rPr>
              <a:t>The net effect of the independent variables on overall satisfaction with care was estimated using a logit model for the intervention and control site, adjusting for personal and other statistically significant characteristics of the respondents and the time of the interview. </a:t>
            </a:r>
          </a:p>
        </p:txBody>
      </p:sp>
      <p:sp>
        <p:nvSpPr>
          <p:cNvPr id="22" name="Trapezoid 21">
            <a:extLst>
              <a:ext uri="{FF2B5EF4-FFF2-40B4-BE49-F238E27FC236}">
                <a16:creationId xmlns:a16="http://schemas.microsoft.com/office/drawing/2014/main" id="{BE06A932-379B-4FDB-BF05-B18D3AE71F6B}"/>
              </a:ext>
              <a:ext uri="{C183D7F6-B498-43B3-948B-1728B52AA6E4}">
                <adec:decorative xmlns:adec="http://schemas.microsoft.com/office/drawing/2017/decorative" val="1"/>
              </a:ext>
            </a:extLst>
          </p:cNvPr>
          <p:cNvSpPr/>
          <p:nvPr/>
        </p:nvSpPr>
        <p:spPr>
          <a:xfrm rot="5400000">
            <a:off x="4286061" y="4545176"/>
            <a:ext cx="4584781" cy="3074582"/>
          </a:xfrm>
          <a:prstGeom prst="trapezoid">
            <a:avLst/>
          </a:prstGeom>
          <a:solidFill>
            <a:srgbClr val="11AEC7">
              <a:lumMod val="75000"/>
            </a:srgbClr>
          </a:solidFill>
          <a:ln w="12700" cap="flat" cmpd="sng" algn="ctr">
            <a:noFill/>
            <a:prstDash val="solid"/>
            <a:miter lim="800000"/>
          </a:ln>
          <a:effectLst/>
        </p:spPr>
        <p:txBody>
          <a:bodyPr vert="vert27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2000" kern="1200" dirty="0">
                <a:solidFill>
                  <a:prstClr val="white"/>
                </a:solidFill>
                <a:latin typeface="Segoe UI Light"/>
              </a:rPr>
              <a:t>I</a:t>
            </a:r>
            <a:r>
              <a:rPr kumimoji="0" lang="en-US" sz="2000" b="0" i="0" u="none" strike="noStrike" kern="1200" cap="none" spc="0" normalizeH="0" baseline="0" noProof="0" dirty="0" err="1">
                <a:ln>
                  <a:noFill/>
                </a:ln>
                <a:solidFill>
                  <a:prstClr val="white"/>
                </a:solidFill>
                <a:effectLst/>
                <a:uLnTx/>
                <a:uFillTx/>
                <a:latin typeface="Segoe UI Light"/>
                <a:ea typeface="+mn-ea"/>
                <a:cs typeface="+mn-cs"/>
              </a:rPr>
              <a:t>ntervention</a:t>
            </a:r>
            <a:r>
              <a:rPr kumimoji="0" lang="en-US" sz="2000" b="0" i="0" u="none" strike="noStrike" kern="1200" cap="none" spc="0" normalizeH="0" baseline="0" noProof="0" dirty="0">
                <a:ln>
                  <a:noFill/>
                </a:ln>
                <a:solidFill>
                  <a:prstClr val="white"/>
                </a:solidFill>
                <a:effectLst/>
                <a:uLnTx/>
                <a:uFillTx/>
                <a:latin typeface="Segoe UI Light"/>
                <a:ea typeface="+mn-ea"/>
                <a:cs typeface="+mn-cs"/>
              </a:rPr>
              <a:t> Activities: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UI Light"/>
                <a:ea typeface="+mn-ea"/>
                <a:cs typeface="+mn-cs"/>
              </a:rPr>
              <a:t>strategic plan,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UI Light"/>
                <a:ea typeface="+mn-ea"/>
                <a:cs typeface="+mn-cs"/>
              </a:rPr>
              <a:t>staff re-training, </a:t>
            </a:r>
            <a:r>
              <a:rPr kumimoji="0" lang="en-US" sz="2000" b="0" i="0" u="none" strike="noStrike" kern="1200" cap="none" spc="0" normalizeH="0" baseline="0" noProof="0" dirty="0" err="1">
                <a:ln>
                  <a:noFill/>
                </a:ln>
                <a:solidFill>
                  <a:prstClr val="white"/>
                </a:solidFill>
                <a:effectLst/>
                <a:uLnTx/>
                <a:uFillTx/>
                <a:latin typeface="Segoe UI Light"/>
                <a:ea typeface="+mn-ea"/>
                <a:cs typeface="+mn-cs"/>
              </a:rPr>
              <a:t>computerised</a:t>
            </a:r>
            <a:r>
              <a:rPr kumimoji="0" lang="en-US" sz="2000" b="0" i="0" u="none" strike="noStrike" kern="1200" cap="none" spc="0" normalizeH="0" baseline="0" noProof="0" dirty="0">
                <a:ln>
                  <a:noFill/>
                </a:ln>
                <a:solidFill>
                  <a:prstClr val="white"/>
                </a:solidFill>
                <a:effectLst/>
                <a:uLnTx/>
                <a:uFillTx/>
                <a:latin typeface="Segoe UI Light"/>
                <a:ea typeface="+mn-ea"/>
                <a:cs typeface="+mn-cs"/>
              </a:rPr>
              <a:t> appointment system,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UI Light"/>
                <a:ea typeface="+mn-ea"/>
                <a:cs typeface="+mn-cs"/>
              </a:rPr>
              <a:t>health education/feedback, maternal death reviews and surveillance, and advocacy. </a:t>
            </a:r>
          </a:p>
        </p:txBody>
      </p:sp>
      <p:sp>
        <p:nvSpPr>
          <p:cNvPr id="24" name="Rectangle: Rounded Corners 23">
            <a:extLst>
              <a:ext uri="{FF2B5EF4-FFF2-40B4-BE49-F238E27FC236}">
                <a16:creationId xmlns:a16="http://schemas.microsoft.com/office/drawing/2014/main" id="{2B727196-E040-45DC-BA3C-EEB5919E7004}"/>
              </a:ext>
            </a:extLst>
          </p:cNvPr>
          <p:cNvSpPr/>
          <p:nvPr/>
        </p:nvSpPr>
        <p:spPr>
          <a:xfrm>
            <a:off x="12385794" y="12510045"/>
            <a:ext cx="7121406" cy="1033258"/>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lang="en-US" sz="1400" b="1" dirty="0">
                <a:solidFill>
                  <a:srgbClr val="CC6600"/>
                </a:solidFill>
              </a:rPr>
              <a:t>Funding</a:t>
            </a:r>
            <a:endParaRPr kumimoji="0" lang="en-US" sz="1400" b="1" i="0" u="none" strike="noStrike" cap="none" spc="0" normalizeH="0" baseline="0" dirty="0">
              <a:ln>
                <a:noFill/>
              </a:ln>
              <a:solidFill>
                <a:srgbClr val="CC6600"/>
              </a:solidFill>
              <a:effectLst/>
              <a:uFillTx/>
              <a:latin typeface="+mn-lt"/>
              <a:ea typeface="+mn-ea"/>
              <a:cs typeface="+mn-cs"/>
              <a:sym typeface="Arial"/>
            </a:endParaRP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The Alliance for Health Policy and Systems Research, World Health Organization, Geneva, through its program on improving implementation research on maternal health in developing countries [Protocol ID A65869].  </a:t>
            </a:r>
          </a:p>
        </p:txBody>
      </p:sp>
      <p:graphicFrame>
        <p:nvGraphicFramePr>
          <p:cNvPr id="74" name="Chart 73">
            <a:extLst>
              <a:ext uri="{FF2B5EF4-FFF2-40B4-BE49-F238E27FC236}">
                <a16:creationId xmlns:a16="http://schemas.microsoft.com/office/drawing/2014/main" id="{20560FEB-2B96-432C-9F63-BC81A4744616}"/>
              </a:ext>
            </a:extLst>
          </p:cNvPr>
          <p:cNvGraphicFramePr>
            <a:graphicFrameLocks/>
          </p:cNvGraphicFramePr>
          <p:nvPr>
            <p:extLst>
              <p:ext uri="{D42A27DB-BD31-4B8C-83A1-F6EECF244321}">
                <p14:modId xmlns:p14="http://schemas.microsoft.com/office/powerpoint/2010/main" val="323063974"/>
              </p:ext>
            </p:extLst>
          </p:nvPr>
        </p:nvGraphicFramePr>
        <p:xfrm>
          <a:off x="176698" y="8484548"/>
          <a:ext cx="12209096" cy="5058755"/>
        </p:xfrm>
        <a:graphic>
          <a:graphicData uri="http://schemas.openxmlformats.org/drawingml/2006/chart">
            <c:chart xmlns:c="http://schemas.openxmlformats.org/drawingml/2006/chart" xmlns:r="http://schemas.openxmlformats.org/officeDocument/2006/relationships" r:id="rId4"/>
          </a:graphicData>
        </a:graphic>
      </p:graphicFrame>
      <p:sp>
        <p:nvSpPr>
          <p:cNvPr id="236" name="Rectangle: Rounded Corners 235">
            <a:extLst>
              <a:ext uri="{FF2B5EF4-FFF2-40B4-BE49-F238E27FC236}">
                <a16:creationId xmlns:a16="http://schemas.microsoft.com/office/drawing/2014/main" id="{267B20E8-89E8-424C-B787-3FFF938C97BB}"/>
              </a:ext>
            </a:extLst>
          </p:cNvPr>
          <p:cNvSpPr/>
          <p:nvPr/>
        </p:nvSpPr>
        <p:spPr>
          <a:xfrm>
            <a:off x="1333926" y="7935987"/>
            <a:ext cx="2305050" cy="1918606"/>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n-lt"/>
                <a:ea typeface="+mn-ea"/>
                <a:cs typeface="+mn-cs"/>
                <a:sym typeface="Arial"/>
              </a:rPr>
              <a:t>Overall experience in the hospital was significantly higher at the intervention site (OR 1.54, CI: 1.24-1.91). </a:t>
            </a:r>
          </a:p>
        </p:txBody>
      </p:sp>
    </p:spTree>
  </p:cSld>
  <p:clrMapOvr>
    <a:masterClrMapping/>
  </p:clrMapOvr>
  <p:transition spd="med"/>
</p:sld>
</file>

<file path=ppt/theme/theme1.xml><?xml version="1.0" encoding="utf-8"?>
<a:theme xmlns:a="http://schemas.openxmlformats.org/drawingml/2006/main" name="Office-Design">
  <a:themeElements>
    <a:clrScheme name="Office-Design">
      <a:dk1>
        <a:srgbClr val="000000"/>
      </a:dk1>
      <a:lt1>
        <a:srgbClr val="FFFFFF"/>
      </a:lt1>
      <a:dk2>
        <a:srgbClr val="A7A7A7"/>
      </a:dk2>
      <a:lt2>
        <a:srgbClr val="535353"/>
      </a:lt2>
      <a:accent1>
        <a:srgbClr val="0365C0"/>
      </a:accent1>
      <a:accent2>
        <a:srgbClr val="00882B"/>
      </a:accent2>
      <a:accent3>
        <a:srgbClr val="8F8F8F"/>
      </a:accent3>
      <a:accent4>
        <a:srgbClr val="707070"/>
      </a:accent4>
      <a:accent5>
        <a:srgbClr val="AAB8DC"/>
      </a:accent5>
      <a:accent6>
        <a:srgbClr val="007B26"/>
      </a:accent6>
      <a:hlink>
        <a:srgbClr val="0000FF"/>
      </a:hlink>
      <a:folHlink>
        <a:srgbClr val="FF00FF"/>
      </a:folHlink>
    </a:clrScheme>
    <a:fontScheme name="Office-Design">
      <a:majorFont>
        <a:latin typeface="Arial"/>
        <a:ea typeface="Arial"/>
        <a:cs typeface="Arial"/>
      </a:majorFont>
      <a:minorFont>
        <a:latin typeface="Arial"/>
        <a:ea typeface="Arial"/>
        <a:cs typeface="Arial"/>
      </a:minorFont>
    </a:fontScheme>
    <a:fmtScheme name="Office-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25400" dist="12700" dir="5400000" rotWithShape="0">
              <a:srgbClr val="000000">
                <a:alpha val="50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a:spPr>
      <a:bodyPr rot="0" spcFirstLastPara="1" vertOverflow="overflow" horzOverflow="overflow" vert="horz" wrap="square" lIns="35717" tIns="35717" rIns="35717" bIns="35717" numCol="1" spcCol="38100" rtlCol="0" anchor="ctr">
        <a:spAutoFit/>
      </a:bodyPr>
      <a:lstStyle>
        <a:def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Design">
  <a:themeElements>
    <a:clrScheme name="Office-Design">
      <a:dk1>
        <a:srgbClr val="000000"/>
      </a:dk1>
      <a:lt1>
        <a:srgbClr val="FFFFFF"/>
      </a:lt1>
      <a:dk2>
        <a:srgbClr val="A7A7A7"/>
      </a:dk2>
      <a:lt2>
        <a:srgbClr val="535353"/>
      </a:lt2>
      <a:accent1>
        <a:srgbClr val="0365C0"/>
      </a:accent1>
      <a:accent2>
        <a:srgbClr val="00882B"/>
      </a:accent2>
      <a:accent3>
        <a:srgbClr val="8F8F8F"/>
      </a:accent3>
      <a:accent4>
        <a:srgbClr val="707070"/>
      </a:accent4>
      <a:accent5>
        <a:srgbClr val="AAB8DC"/>
      </a:accent5>
      <a:accent6>
        <a:srgbClr val="007B26"/>
      </a:accent6>
      <a:hlink>
        <a:srgbClr val="0000FF"/>
      </a:hlink>
      <a:folHlink>
        <a:srgbClr val="FF00FF"/>
      </a:folHlink>
    </a:clrScheme>
    <a:fontScheme name="Office-Design">
      <a:majorFont>
        <a:latin typeface="Arial"/>
        <a:ea typeface="Arial"/>
        <a:cs typeface="Arial"/>
      </a:majorFont>
      <a:minorFont>
        <a:latin typeface="Arial"/>
        <a:ea typeface="Arial"/>
        <a:cs typeface="Arial"/>
      </a:minorFont>
    </a:fontScheme>
    <a:fmtScheme name="Office-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25400" dist="12700" dir="5400000" rotWithShape="0">
              <a:srgbClr val="000000">
                <a:alpha val="50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a:spPr>
      <a:bodyPr rot="0" spcFirstLastPara="1" vertOverflow="overflow" horzOverflow="overflow" vert="horz" wrap="square" lIns="35717" tIns="35717" rIns="35717" bIns="35717" numCol="1" spcCol="38100" rtlCol="0" anchor="ctr">
        <a:spAutoFit/>
      </a:bodyPr>
      <a:lstStyle>
        <a:def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1287</TotalTime>
  <Words>542</Words>
  <Application>Microsoft Office PowerPoint</Application>
  <PresentationFormat>Custom</PresentationFormat>
  <Paragraphs>38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Segoe UI Light</vt:lpstr>
      <vt:lpstr>Times New Roman</vt:lpstr>
      <vt:lpstr>Office-Design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Belinda Chiu</dc:creator>
  <cp:lastModifiedBy>Ntoimo </cp:lastModifiedBy>
  <cp:revision>109</cp:revision>
  <dcterms:modified xsi:type="dcterms:W3CDTF">2020-09-29T13:15:22Z</dcterms:modified>
</cp:coreProperties>
</file>